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6" r:id="rId4"/>
    <p:sldId id="267" r:id="rId5"/>
    <p:sldId id="270" r:id="rId6"/>
    <p:sldId id="271" r:id="rId7"/>
    <p:sldId id="272" r:id="rId8"/>
    <p:sldId id="273" r:id="rId9"/>
    <p:sldId id="261" r:id="rId10"/>
    <p:sldId id="268" r:id="rId11"/>
    <p:sldId id="269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9"/>
    <p:restoredTop sz="94694"/>
  </p:normalViewPr>
  <p:slideViewPr>
    <p:cSldViewPr snapToGrid="0">
      <p:cViewPr varScale="1">
        <p:scale>
          <a:sx n="60" d="100"/>
          <a:sy n="60" d="100"/>
        </p:scale>
        <p:origin x="48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136119406_446988259810862_949669927878369366_n.jpeg" descr="136119406_446988259810862_949669927878369366_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850" y="4337050"/>
            <a:ext cx="8242300" cy="50419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77대 와세다대학 한국인 학생회 정기 회의…"/>
          <p:cNvSpPr txBox="1"/>
          <p:nvPr/>
        </p:nvSpPr>
        <p:spPr>
          <a:xfrm>
            <a:off x="6986527" y="8752898"/>
            <a:ext cx="10410946" cy="1252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3700">
                <a:solidFill>
                  <a:srgbClr val="0505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ko-KR" altLang="en-US" dirty="0"/>
              <a:t>제</a:t>
            </a:r>
            <a:r>
              <a:rPr dirty="0"/>
              <a:t>77대 </a:t>
            </a:r>
            <a:r>
              <a:rPr dirty="0" err="1"/>
              <a:t>와세다대학</a:t>
            </a:r>
            <a:r>
              <a:rPr dirty="0"/>
              <a:t> </a:t>
            </a:r>
            <a:r>
              <a:rPr dirty="0" err="1"/>
              <a:t>한국인</a:t>
            </a:r>
            <a:r>
              <a:rPr dirty="0"/>
              <a:t> </a:t>
            </a:r>
            <a:r>
              <a:rPr dirty="0" err="1"/>
              <a:t>학생회</a:t>
            </a:r>
            <a:r>
              <a:rPr dirty="0"/>
              <a:t> </a:t>
            </a:r>
            <a:r>
              <a:rPr dirty="0" err="1"/>
              <a:t>정기</a:t>
            </a:r>
            <a:r>
              <a:rPr dirty="0"/>
              <a:t> </a:t>
            </a:r>
            <a:r>
              <a:rPr dirty="0" err="1"/>
              <a:t>회의</a:t>
            </a:r>
            <a:r>
              <a:rPr dirty="0"/>
              <a:t> </a:t>
            </a:r>
          </a:p>
          <a:p>
            <a:pPr defTabSz="457200">
              <a:defRPr sz="3700">
                <a:solidFill>
                  <a:srgbClr val="0505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2022.</a:t>
            </a:r>
            <a:r>
              <a:rPr lang="en-US" dirty="0"/>
              <a:t>0</a:t>
            </a:r>
            <a:r>
              <a:rPr lang="en-US" altLang="ko-KR" dirty="0"/>
              <a:t>5</a:t>
            </a:r>
            <a:r>
              <a:rPr dirty="0"/>
              <a:t>.</a:t>
            </a:r>
            <a:r>
              <a:rPr lang="en-US" dirty="0"/>
              <a:t>1</a:t>
            </a:r>
            <a:r>
              <a:rPr lang="en-US" altLang="ko-KR" dirty="0"/>
              <a:t>4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1713706" y="1274920"/>
            <a:ext cx="19508472" cy="1708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algn="l" defTabSz="1828800">
              <a:defRPr sz="5200" b="1">
                <a:solidFill>
                  <a:srgbClr val="404040"/>
                </a:solidFill>
              </a:defRPr>
            </a:pPr>
            <a:r>
              <a:rPr lang="en-US" altLang="ko-KR" u="sng" dirty="0"/>
              <a:t>5</a:t>
            </a:r>
            <a:r>
              <a:rPr lang="ko-KR" altLang="en-US" u="sng" dirty="0"/>
              <a:t>월 주요계획</a:t>
            </a:r>
            <a:r>
              <a:rPr lang="en-US" altLang="ko-KR" dirty="0"/>
              <a:t>: </a:t>
            </a:r>
          </a:p>
          <a:p>
            <a:pPr algn="l" defTabSz="1828800">
              <a:defRPr sz="4700" b="1">
                <a:solidFill>
                  <a:srgbClr val="404040"/>
                </a:solidFill>
              </a:defRPr>
            </a:pPr>
            <a:r>
              <a:rPr lang="en-US" altLang="ko-KR" dirty="0"/>
              <a:t>*</a:t>
            </a:r>
            <a:r>
              <a:rPr lang="ko-KR" altLang="en-US" dirty="0"/>
              <a:t>매월 </a:t>
            </a:r>
            <a:r>
              <a:rPr lang="en-US" altLang="ko-KR" dirty="0"/>
              <a:t>1,3</a:t>
            </a:r>
            <a:r>
              <a:rPr lang="ko-KR" altLang="en-US" dirty="0"/>
              <a:t>주차 토요일 오후 </a:t>
            </a:r>
            <a:r>
              <a:rPr lang="en-US" altLang="ko-KR" dirty="0"/>
              <a:t>2</a:t>
            </a:r>
            <a:r>
              <a:rPr lang="ko-KR" altLang="en-US" dirty="0"/>
              <a:t>시 정기회의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688EF90E-6821-4B80-A269-9EEF9FFF59A7}"/>
              </a:ext>
            </a:extLst>
          </p:cNvPr>
          <p:cNvSpPr/>
          <p:nvPr/>
        </p:nvSpPr>
        <p:spPr>
          <a:xfrm>
            <a:off x="1721597" y="5214857"/>
            <a:ext cx="10112849" cy="583422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총학생회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홈페이지 운영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타 대학과 </a:t>
            </a:r>
            <a:r>
              <a:rPr lang="ko-KR" altLang="en-US" sz="48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컨텍트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DB560FAC-67CF-44E4-9AAD-C0033BC75FAC}"/>
              </a:ext>
            </a:extLst>
          </p:cNvPr>
          <p:cNvSpPr/>
          <p:nvPr/>
        </p:nvSpPr>
        <p:spPr>
          <a:xfrm>
            <a:off x="12549554" y="5118356"/>
            <a:ext cx="10112849" cy="583422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ko-KR" altLang="en-US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각 학부</a:t>
            </a: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R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학생들께 홈페이지 안내 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R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유트렌스퍼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관련 이벤트 안내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32186032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1713706" y="1274920"/>
            <a:ext cx="19508472" cy="1708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algn="l" defTabSz="1828800">
              <a:defRPr sz="5200" b="1">
                <a:solidFill>
                  <a:srgbClr val="404040"/>
                </a:solidFill>
              </a:defRPr>
            </a:pPr>
            <a:r>
              <a:rPr lang="en-US" altLang="ko-KR" u="sng" dirty="0"/>
              <a:t>5</a:t>
            </a:r>
            <a:r>
              <a:rPr lang="ko-KR" altLang="en-US" u="sng" dirty="0"/>
              <a:t>월 공지사항</a:t>
            </a:r>
            <a:r>
              <a:rPr lang="en-US" altLang="ko-KR" dirty="0"/>
              <a:t>: </a:t>
            </a:r>
          </a:p>
          <a:p>
            <a:pPr algn="l" defTabSz="1828800">
              <a:defRPr sz="4700" b="1">
                <a:solidFill>
                  <a:srgbClr val="404040"/>
                </a:solidFill>
              </a:defRPr>
            </a:pPr>
            <a:r>
              <a:rPr lang="en-US" altLang="ko-KR" dirty="0"/>
              <a:t>*</a:t>
            </a:r>
            <a:r>
              <a:rPr lang="ko-KR" altLang="en-US" dirty="0"/>
              <a:t>매월 </a:t>
            </a:r>
            <a:r>
              <a:rPr lang="en-US" altLang="ko-KR" dirty="0"/>
              <a:t>1,3</a:t>
            </a:r>
            <a:r>
              <a:rPr lang="ko-KR" altLang="en-US" dirty="0"/>
              <a:t>주차 토요일 오후 </a:t>
            </a:r>
            <a:r>
              <a:rPr lang="en-US" altLang="ko-KR" dirty="0"/>
              <a:t>2</a:t>
            </a:r>
            <a:r>
              <a:rPr lang="ko-KR" altLang="en-US" dirty="0"/>
              <a:t>시 정기회의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F718B7DC-624B-403C-A33F-1B05B8191EE9}"/>
              </a:ext>
            </a:extLst>
          </p:cNvPr>
          <p:cNvSpPr/>
          <p:nvPr/>
        </p:nvSpPr>
        <p:spPr>
          <a:xfrm>
            <a:off x="1721597" y="4455453"/>
            <a:ext cx="20948697" cy="665146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앞으로는 홈페이지를 중심으로 포스트 계획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홈페이지 맡은 역할 수행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각 위원회 작업  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5186007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77대 총학생회 구성원 현황"/>
          <p:cNvSpPr txBox="1"/>
          <p:nvPr/>
        </p:nvSpPr>
        <p:spPr>
          <a:xfrm>
            <a:off x="1452982" y="1116652"/>
            <a:ext cx="11577218" cy="1164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1828800">
              <a:defRPr sz="6900" b="1">
                <a:solidFill>
                  <a:srgbClr val="404040"/>
                </a:solidFill>
              </a:defRPr>
            </a:lvl1pPr>
          </a:lstStyle>
          <a:p>
            <a:r>
              <a:rPr dirty="0"/>
              <a:t>77대 </a:t>
            </a:r>
            <a:r>
              <a:rPr dirty="0" err="1"/>
              <a:t>총학생회</a:t>
            </a:r>
            <a:r>
              <a:rPr dirty="0"/>
              <a:t> </a:t>
            </a:r>
            <a:r>
              <a:rPr dirty="0" err="1"/>
              <a:t>구성원</a:t>
            </a:r>
            <a:r>
              <a:rPr dirty="0"/>
              <a:t> </a:t>
            </a:r>
            <a:r>
              <a:rPr dirty="0" err="1"/>
              <a:t>현황</a:t>
            </a:r>
            <a:r>
              <a:rPr dirty="0"/>
              <a:t>  </a:t>
            </a:r>
          </a:p>
        </p:txBody>
      </p:sp>
      <p:graphicFrame>
        <p:nvGraphicFramePr>
          <p:cNvPr id="4" name="Table">
            <a:extLst>
              <a:ext uri="{FF2B5EF4-FFF2-40B4-BE49-F238E27FC236}">
                <a16:creationId xmlns:a16="http://schemas.microsoft.com/office/drawing/2014/main" id="{E8C0A036-0A82-4092-B43E-8D91F08C16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5656336"/>
              </p:ext>
            </p:extLst>
          </p:nvPr>
        </p:nvGraphicFramePr>
        <p:xfrm>
          <a:off x="1452981" y="2919046"/>
          <a:ext cx="22127988" cy="10445261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5531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1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4247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500" b="1" dirty="0" err="1">
                          <a:solidFill>
                            <a:srgbClr val="FFFFFF"/>
                          </a:solidFill>
                        </a:rPr>
                        <a:t>임원단</a:t>
                      </a:r>
                      <a:endParaRPr sz="3500" b="1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500" b="1">
                          <a:solidFill>
                            <a:srgbClr val="FFFFFF"/>
                          </a:solidFill>
                        </a:rPr>
                        <a:t>학부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500" b="1">
                          <a:solidFill>
                            <a:srgbClr val="FFFFFF"/>
                          </a:solidFill>
                        </a:rPr>
                        <a:t>공석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500" b="1" dirty="0" err="1">
                          <a:solidFill>
                            <a:srgbClr val="FFFFFF"/>
                          </a:solidFill>
                        </a:rPr>
                        <a:t>동아리</a:t>
                      </a:r>
                      <a:r>
                        <a:rPr sz="35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3500" b="1" dirty="0" err="1">
                          <a:solidFill>
                            <a:srgbClr val="FFFFFF"/>
                          </a:solidFill>
                        </a:rPr>
                        <a:t>회장</a:t>
                      </a:r>
                      <a:endParaRPr sz="3500" b="1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1828800"/>
                      <a:r>
                        <a:rPr sz="2000" b="1" dirty="0" err="1"/>
                        <a:t>총학생회장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박혁재</a:t>
                      </a:r>
                      <a:endParaRPr sz="2000" b="1"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정경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천우진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부회장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장서연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 err="1"/>
                        <a:t>상학부</a:t>
                      </a:r>
                      <a:endParaRPr lang="en-US" sz="2000" b="1" dirty="0"/>
                    </a:p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lang="ko-KR" altLang="en-US" sz="2000" b="1" dirty="0"/>
                        <a:t>김재민님 선거 준비중</a:t>
                      </a:r>
                      <a:endParaRPr lang="en-US"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 err="1"/>
                        <a:t>아카오니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오명현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/>
                        <a:t>총학생부회장 노원주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국교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문종원</a:t>
                      </a:r>
                      <a:r>
                        <a:rPr sz="2000" b="1" dirty="0"/>
                        <a:t> 
</a:t>
                      </a:r>
                      <a:r>
                        <a:rPr sz="2000" b="1" dirty="0" err="1"/>
                        <a:t>부회장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박윤서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부회장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김유진</a:t>
                      </a:r>
                      <a:r>
                        <a:rPr lang="en-US" sz="2000" b="1" dirty="0"/>
                        <a:t> </a:t>
                      </a:r>
                      <a:r>
                        <a:rPr lang="ko-KR" altLang="en-US" sz="2000" b="1" dirty="0"/>
                        <a:t>부회장 </a:t>
                      </a:r>
                      <a:r>
                        <a:rPr lang="ko-KR" altLang="en-US" sz="2000" b="1" dirty="0" err="1"/>
                        <a:t>김다윗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 err="1"/>
                        <a:t>사회과학부</a:t>
                      </a:r>
                      <a:endParaRPr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/>
                        <a:t>조음 안성모 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 err="1"/>
                        <a:t>회계역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강준우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법학부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구현민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 err="1"/>
                        <a:t>교육학부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/>
                        <a:t>Wukda 양다윤 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1828800"/>
                      <a:r>
                        <a:rPr sz="2000" b="1" dirty="0" err="1"/>
                        <a:t>감사역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김나영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문학</a:t>
                      </a:r>
                      <a:r>
                        <a:rPr sz="2000" b="1" dirty="0"/>
                        <a:t>/</a:t>
                      </a:r>
                      <a:r>
                        <a:rPr sz="2000" b="1" dirty="0" err="1"/>
                        <a:t>문화구상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안성모</a:t>
                      </a:r>
                      <a:r>
                        <a:rPr sz="2000" b="1" dirty="0"/>
                        <a:t> </a:t>
                      </a:r>
                      <a:r>
                        <a:rPr lang="ko-KR" altLang="en-US" sz="2000" b="1" dirty="0"/>
                        <a:t>부회장 박문수님 </a:t>
                      </a:r>
                      <a:endParaRPr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/>
                        <a:t>*4월 전 </a:t>
                      </a:r>
                      <a:r>
                        <a:rPr sz="2000" b="1" dirty="0" err="1"/>
                        <a:t>희망</a:t>
                      </a:r>
                      <a:r>
                        <a:rPr sz="2000" b="1" dirty="0"/>
                        <a:t> 자 </a:t>
                      </a:r>
                      <a:r>
                        <a:rPr sz="2000" b="1" dirty="0" err="1"/>
                        <a:t>있을</a:t>
                      </a:r>
                      <a:r>
                        <a:rPr sz="2000" b="1" dirty="0"/>
                        <a:t> 시 </a:t>
                      </a:r>
                      <a:r>
                        <a:rPr sz="2000" b="1" dirty="0" err="1"/>
                        <a:t>선거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진행</a:t>
                      </a:r>
                      <a:endParaRPr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18288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이공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나윤주</a:t>
                      </a:r>
                      <a:r>
                        <a:rPr lang="en-US" sz="2000" b="1" dirty="0"/>
                        <a:t> </a:t>
                      </a:r>
                      <a:r>
                        <a:rPr sz="2000" b="1" dirty="0" err="1"/>
                        <a:t>부회장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김재희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18288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lang="en-US" sz="2000" b="1" dirty="0"/>
                        <a:t>(</a:t>
                      </a:r>
                      <a:r>
                        <a:rPr lang="ko-KR" altLang="en-US" sz="2000" b="1" dirty="0"/>
                        <a:t>스포츠</a:t>
                      </a:r>
                      <a:r>
                        <a:rPr lang="en-US" altLang="ko-KR" sz="2000" b="1" dirty="0"/>
                        <a:t>/</a:t>
                      </a:r>
                      <a:r>
                        <a:rPr lang="ko-KR" altLang="en-US" sz="2000" b="1" dirty="0"/>
                        <a:t>인간 과학</a:t>
                      </a:r>
                      <a:r>
                        <a:rPr lang="en-US" altLang="ko-KR" sz="2000" b="1" dirty="0"/>
                        <a:t>)</a:t>
                      </a:r>
                    </a:p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lang="ko-KR" altLang="en-US" sz="2000" b="1" dirty="0"/>
                        <a:t>회장 양유진</a:t>
                      </a:r>
                      <a:endParaRPr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9488379"/>
                  </a:ext>
                </a:extLst>
              </a:tr>
            </a:tbl>
          </a:graphicData>
        </a:graphic>
      </p:graphicFrame>
      <p:pic>
        <p:nvPicPr>
          <p:cNvPr id="5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20D4C412-DF0D-4F4C-A9EF-6FAD9782F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5297" y="351693"/>
            <a:ext cx="4009781" cy="24528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2437764" y="1723029"/>
            <a:ext cx="19508472" cy="123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defTabSz="1828800">
              <a:defRPr sz="6800" b="1">
                <a:solidFill>
                  <a:srgbClr val="404040"/>
                </a:solidFill>
              </a:defRPr>
            </a:pPr>
            <a:r>
              <a:rPr lang="ko-KR" altLang="en-US" dirty="0"/>
              <a:t>회의 목차</a:t>
            </a:r>
            <a:r>
              <a:rPr lang="en-US" altLang="ko-KR" dirty="0"/>
              <a:t>: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9B94E1-9DFF-4381-99C3-F6204E952148}"/>
              </a:ext>
            </a:extLst>
          </p:cNvPr>
          <p:cNvSpPr txBox="1"/>
          <p:nvPr/>
        </p:nvSpPr>
        <p:spPr>
          <a:xfrm>
            <a:off x="1721597" y="4572777"/>
            <a:ext cx="12029572" cy="43242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1828800">
              <a:defRPr sz="5500">
                <a:solidFill>
                  <a:srgbClr val="404040"/>
                </a:solidFill>
              </a:defRPr>
            </a:pPr>
            <a:r>
              <a:rPr lang="en-US" altLang="ko-KR" dirty="0"/>
              <a:t>(1)</a:t>
            </a:r>
            <a:r>
              <a:rPr lang="ko-KR" altLang="en-US" dirty="0"/>
              <a:t> 학부 </a:t>
            </a:r>
            <a:r>
              <a:rPr lang="en-US" altLang="ko-KR" dirty="0"/>
              <a:t>/ </a:t>
            </a:r>
            <a:r>
              <a:rPr lang="ko-KR" altLang="en-US" dirty="0"/>
              <a:t>위원회 안건</a:t>
            </a:r>
          </a:p>
          <a:p>
            <a:pPr algn="l" defTabSz="1828800">
              <a:defRPr sz="5500">
                <a:solidFill>
                  <a:srgbClr val="404040"/>
                </a:solidFill>
              </a:defRPr>
            </a:pPr>
            <a:endParaRPr lang="ko-KR" altLang="en-US" dirty="0"/>
          </a:p>
          <a:p>
            <a:pPr algn="l" defTabSz="1828800">
              <a:defRPr sz="5500">
                <a:solidFill>
                  <a:srgbClr val="404040"/>
                </a:solidFill>
              </a:defRPr>
            </a:pPr>
            <a:r>
              <a:rPr lang="en-US" altLang="ko-KR" dirty="0"/>
              <a:t>(2)</a:t>
            </a:r>
            <a:r>
              <a:rPr lang="ko-KR" altLang="en-US" dirty="0"/>
              <a:t> 내용</a:t>
            </a:r>
          </a:p>
          <a:p>
            <a:pPr algn="l" defTabSz="1828800">
              <a:defRPr sz="5500">
                <a:solidFill>
                  <a:srgbClr val="404040"/>
                </a:solidFill>
              </a:defRPr>
            </a:pPr>
            <a:br>
              <a:rPr lang="ko-KR" altLang="en-US" dirty="0"/>
            </a:br>
            <a:r>
              <a:rPr lang="en-US" altLang="ko-KR" dirty="0"/>
              <a:t>(3) </a:t>
            </a:r>
            <a:r>
              <a:rPr lang="ko-KR" altLang="en-US" dirty="0"/>
              <a:t>공지사항 </a:t>
            </a:r>
            <a:r>
              <a:rPr lang="en-US" altLang="ko-KR" dirty="0"/>
              <a:t>/ </a:t>
            </a:r>
            <a:r>
              <a:rPr lang="ko-KR" altLang="en-US" dirty="0"/>
              <a:t>기타 공유 희망사항 </a:t>
            </a:r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2921904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2437764" y="1723029"/>
            <a:ext cx="19508472" cy="123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defTabSz="1828800">
              <a:defRPr sz="6800" b="1">
                <a:solidFill>
                  <a:srgbClr val="404040"/>
                </a:solidFill>
              </a:defRPr>
            </a:pPr>
            <a:r>
              <a:rPr lang="ko-KR" altLang="en-US" dirty="0"/>
              <a:t>학부</a:t>
            </a:r>
            <a:r>
              <a:rPr lang="en-US" altLang="ko-KR" dirty="0"/>
              <a:t>/</a:t>
            </a:r>
            <a:r>
              <a:rPr lang="ko-KR" altLang="en-US" dirty="0"/>
              <a:t>위원회 건의 안건 </a:t>
            </a:r>
            <a:r>
              <a:rPr lang="en-US" altLang="ko-KR" dirty="0"/>
              <a:t>: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EFA412BC-1874-4A29-BD7C-35934A51C1CA}"/>
              </a:ext>
            </a:extLst>
          </p:cNvPr>
          <p:cNvGrpSpPr/>
          <p:nvPr/>
        </p:nvGrpSpPr>
        <p:grpSpPr>
          <a:xfrm>
            <a:off x="1910874" y="10219991"/>
            <a:ext cx="20855657" cy="2692695"/>
            <a:chOff x="1721596" y="3461920"/>
            <a:chExt cx="20974264" cy="2692695"/>
          </a:xfrm>
        </p:grpSpPr>
        <p:sp>
          <p:nvSpPr>
            <p:cNvPr id="3" name="사각형: 둥근 모서리 2">
              <a:extLst>
                <a:ext uri="{FF2B5EF4-FFF2-40B4-BE49-F238E27FC236}">
                  <a16:creationId xmlns:a16="http://schemas.microsoft.com/office/drawing/2014/main" id="{A07164B2-2C3F-4F7C-AAE8-55E7A33E3407}"/>
                </a:ext>
              </a:extLst>
            </p:cNvPr>
            <p:cNvSpPr/>
            <p:nvPr/>
          </p:nvSpPr>
          <p:spPr>
            <a:xfrm>
              <a:off x="1721596" y="3461920"/>
              <a:ext cx="3249835" cy="2692695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" name="사각형: 둥근 모서리 1">
              <a:extLst>
                <a:ext uri="{FF2B5EF4-FFF2-40B4-BE49-F238E27FC236}">
                  <a16:creationId xmlns:a16="http://schemas.microsoft.com/office/drawing/2014/main" id="{CBD003C5-2435-48FD-BB51-FD2DC60937E8}"/>
                </a:ext>
              </a:extLst>
            </p:cNvPr>
            <p:cNvSpPr/>
            <p:nvPr/>
          </p:nvSpPr>
          <p:spPr>
            <a:xfrm>
              <a:off x="5068216" y="4528736"/>
              <a:ext cx="17627644" cy="658336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en-US" altLang="ko-KR" sz="320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2E8E239A-10B1-468D-B3A6-0CE7AD7171BD}"/>
              </a:ext>
            </a:extLst>
          </p:cNvPr>
          <p:cNvGrpSpPr/>
          <p:nvPr/>
        </p:nvGrpSpPr>
        <p:grpSpPr>
          <a:xfrm>
            <a:off x="1873711" y="6879220"/>
            <a:ext cx="20796583" cy="2692695"/>
            <a:chOff x="1721596" y="3461920"/>
            <a:chExt cx="20974264" cy="2692695"/>
          </a:xfrm>
        </p:grpSpPr>
        <p:sp>
          <p:nvSpPr>
            <p:cNvPr id="57" name="사각형: 둥근 모서리 56">
              <a:extLst>
                <a:ext uri="{FF2B5EF4-FFF2-40B4-BE49-F238E27FC236}">
                  <a16:creationId xmlns:a16="http://schemas.microsoft.com/office/drawing/2014/main" id="{6A5A2C32-0172-4F9A-B611-D21FA0EEC209}"/>
                </a:ext>
              </a:extLst>
            </p:cNvPr>
            <p:cNvSpPr/>
            <p:nvPr/>
          </p:nvSpPr>
          <p:spPr>
            <a:xfrm>
              <a:off x="1721596" y="3461920"/>
              <a:ext cx="3249835" cy="2692695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56" name="사각형: 둥근 모서리 55">
              <a:extLst>
                <a:ext uri="{FF2B5EF4-FFF2-40B4-BE49-F238E27FC236}">
                  <a16:creationId xmlns:a16="http://schemas.microsoft.com/office/drawing/2014/main" id="{84BECF90-CE4D-42E9-A4CA-3442E864B505}"/>
                </a:ext>
              </a:extLst>
            </p:cNvPr>
            <p:cNvSpPr/>
            <p:nvPr/>
          </p:nvSpPr>
          <p:spPr>
            <a:xfrm>
              <a:off x="5018143" y="4256321"/>
              <a:ext cx="17677717" cy="1203166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en-US" sz="32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유튜브 계정을 다른 계정으로 옮기기</a:t>
              </a:r>
              <a:endParaRPr kumimoji="0" lang="en-US" altLang="ko-KR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ko-KR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1.</a:t>
              </a:r>
              <a:r>
                <a:rPr lang="ko-KR" altLang="en-US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정체성 </a:t>
              </a:r>
              <a:r>
                <a:rPr lang="en-US" altLang="ko-KR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2.</a:t>
              </a:r>
              <a:r>
                <a:rPr lang="ko-KR" altLang="en-US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한편 멤버끼리 계정 공유를 위해</a:t>
              </a:r>
              <a:endParaRPr kumimoji="0" lang="ko-KR" altLang="en-US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4893A5E2-3914-403B-9FC9-D9D707C8754F}"/>
              </a:ext>
            </a:extLst>
          </p:cNvPr>
          <p:cNvGrpSpPr/>
          <p:nvPr/>
        </p:nvGrpSpPr>
        <p:grpSpPr>
          <a:xfrm>
            <a:off x="1873996" y="3614320"/>
            <a:ext cx="20974263" cy="2692695"/>
            <a:chOff x="1721596" y="3461920"/>
            <a:chExt cx="20974263" cy="2692695"/>
          </a:xfrm>
        </p:grpSpPr>
        <p:sp>
          <p:nvSpPr>
            <p:cNvPr id="60" name="사각형: 둥근 모서리 59">
              <a:extLst>
                <a:ext uri="{FF2B5EF4-FFF2-40B4-BE49-F238E27FC236}">
                  <a16:creationId xmlns:a16="http://schemas.microsoft.com/office/drawing/2014/main" id="{EFE7F34F-AAF8-4737-81F9-AE0ADAEB41D7}"/>
                </a:ext>
              </a:extLst>
            </p:cNvPr>
            <p:cNvSpPr/>
            <p:nvPr/>
          </p:nvSpPr>
          <p:spPr>
            <a:xfrm>
              <a:off x="1721596" y="3461920"/>
              <a:ext cx="3249835" cy="2692695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59" name="사각형: 둥근 모서리 58">
              <a:extLst>
                <a:ext uri="{FF2B5EF4-FFF2-40B4-BE49-F238E27FC236}">
                  <a16:creationId xmlns:a16="http://schemas.microsoft.com/office/drawing/2014/main" id="{4F9F1777-EC52-4B58-8B15-49D02BDF2DF9}"/>
                </a:ext>
              </a:extLst>
            </p:cNvPr>
            <p:cNvSpPr/>
            <p:nvPr/>
          </p:nvSpPr>
          <p:spPr>
            <a:xfrm>
              <a:off x="4989932" y="4256321"/>
              <a:ext cx="17705927" cy="1203166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ko-KR" altLang="en-US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김재민님 선거 진행</a:t>
              </a:r>
              <a:endParaRPr lang="en-US" altLang="ko-KR" sz="32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32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-</a:t>
              </a:r>
              <a:r>
                <a:rPr lang="ko-KR" altLang="en-US" sz="3200" dirty="0" err="1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공약문</a:t>
              </a:r>
              <a:r>
                <a:rPr lang="ko-KR" altLang="en-US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 작성 완료</a:t>
              </a:r>
              <a:r>
                <a:rPr lang="en-US" altLang="ko-KR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-</a:t>
              </a:r>
              <a:endParaRPr kumimoji="0" lang="ko-KR" altLang="en-US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4C3C2B09-92F8-4B56-9B2C-79DA9E0339E9}"/>
              </a:ext>
            </a:extLst>
          </p:cNvPr>
          <p:cNvSpPr txBox="1"/>
          <p:nvPr/>
        </p:nvSpPr>
        <p:spPr>
          <a:xfrm>
            <a:off x="1910874" y="4487473"/>
            <a:ext cx="3231458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4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총학생회</a:t>
            </a:r>
          </a:p>
        </p:txBody>
      </p:sp>
      <p:sp>
        <p:nvSpPr>
          <p:cNvPr id="15" name="TextBox 61">
            <a:extLst>
              <a:ext uri="{FF2B5EF4-FFF2-40B4-BE49-F238E27FC236}">
                <a16:creationId xmlns:a16="http://schemas.microsoft.com/office/drawing/2014/main" id="{84F2D7DB-803B-F65F-4EB8-B492F655FFDF}"/>
              </a:ext>
            </a:extLst>
          </p:cNvPr>
          <p:cNvSpPr txBox="1"/>
          <p:nvPr/>
        </p:nvSpPr>
        <p:spPr>
          <a:xfrm>
            <a:off x="1784187" y="7804939"/>
            <a:ext cx="3231458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4800" dirty="0">
                <a:solidFill>
                  <a:schemeClr val="bg1"/>
                </a:solidFill>
              </a:rPr>
              <a:t>한편</a:t>
            </a: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8132623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2437764" y="5442234"/>
            <a:ext cx="19508472" cy="1415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r>
              <a:rPr lang="ko-KR" altLang="en-US" dirty="0" err="1"/>
              <a:t>상학부</a:t>
            </a:r>
            <a:r>
              <a:rPr lang="ko-KR" altLang="en-US" dirty="0"/>
              <a:t> 김재민님 </a:t>
            </a:r>
            <a:r>
              <a:rPr lang="ko-KR" altLang="en-US" dirty="0" err="1"/>
              <a:t>공약문</a:t>
            </a:r>
            <a:endParaRPr lang="en-US" altLang="ko-KR" dirty="0"/>
          </a:p>
        </p:txBody>
      </p:sp>
      <p:sp>
        <p:nvSpPr>
          <p:cNvPr id="169" name="Line"/>
          <p:cNvSpPr/>
          <p:nvPr/>
        </p:nvSpPr>
        <p:spPr>
          <a:xfrm>
            <a:off x="1721597" y="7395392"/>
            <a:ext cx="20948697" cy="1"/>
          </a:xfrm>
          <a:prstGeom prst="line">
            <a:avLst/>
          </a:prstGeom>
          <a:ln w="50800">
            <a:solidFill>
              <a:srgbClr val="316FAC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0" name="Line"/>
          <p:cNvSpPr/>
          <p:nvPr/>
        </p:nvSpPr>
        <p:spPr>
          <a:xfrm>
            <a:off x="1721597" y="7395392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5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DB90B262-6C2F-47E8-85CA-CB349A581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5297" y="351693"/>
            <a:ext cx="4009781" cy="24528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7196463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1713706" y="1941813"/>
            <a:ext cx="19508472" cy="907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algn="l" defTabSz="1828800">
              <a:defRPr sz="4700" b="1">
                <a:solidFill>
                  <a:srgbClr val="404040"/>
                </a:solidFill>
              </a:defRPr>
            </a:pPr>
            <a:r>
              <a:rPr lang="ko-KR" altLang="en-US" dirty="0"/>
              <a:t>김재민님 </a:t>
            </a:r>
            <a:r>
              <a:rPr lang="ko-KR" altLang="en-US" dirty="0" err="1"/>
              <a:t>공약문</a:t>
            </a:r>
            <a:r>
              <a:rPr lang="ko-KR" altLang="en-US" dirty="0"/>
              <a:t> 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F718B7DC-624B-403C-A33F-1B05B8191EE9}"/>
              </a:ext>
            </a:extLst>
          </p:cNvPr>
          <p:cNvSpPr/>
          <p:nvPr/>
        </p:nvSpPr>
        <p:spPr>
          <a:xfrm>
            <a:off x="1721597" y="3410595"/>
            <a:ext cx="20948697" cy="964803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l" defTabSz="825500">
              <a:buFont typeface="Arial" panose="020B0604020202020204" pitchFamily="34" charset="0"/>
              <a:buChar char="•"/>
            </a:pP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안녕하세요 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2022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년도 </a:t>
            </a:r>
            <a:r>
              <a:rPr lang="ko-KR" altLang="en-US" sz="40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와세다대학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한국인 학생회 </a:t>
            </a:r>
            <a:r>
              <a:rPr lang="ko-KR" altLang="en-US" sz="40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상학부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회장직에 지원하게 된 김재민입니다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.</a:t>
            </a:r>
          </a:p>
          <a:p>
            <a:pPr marL="457200" indent="-457200" algn="l" defTabSz="825500">
              <a:buFont typeface="Arial" panose="020B0604020202020204" pitchFamily="34" charset="0"/>
              <a:buChar char="•"/>
            </a:pP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봄학기가 시작한지도 어느덧 한달이 지났네요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. 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그동안 코로나로 오래동안 막혀 있던 일본의 입국이 풀리면서 일본에 처음 들어오시는 분도 오랜만에 돌아오신 분들도 있으실 텐데요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. 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저 역시 새로운 생활에 대해 걱정하던 와중 학생회의 교류 프로그램에 참여하게 되면서 학생회 분들의 노고에 대해 알게 되었고 저도 같이 학우분들의 생활에 조금이나마 도움이 되고 싶다는 생각에 </a:t>
            </a:r>
            <a:r>
              <a:rPr lang="ko-KR" altLang="en-US" sz="40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상학부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회장직에 지원하게 되었습니다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.</a:t>
            </a:r>
          </a:p>
          <a:p>
            <a:pPr marL="457200" indent="-457200" algn="l" defTabSz="825500">
              <a:buFont typeface="Arial" panose="020B0604020202020204" pitchFamily="34" charset="0"/>
              <a:buChar char="•"/>
            </a:pP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제가 </a:t>
            </a:r>
            <a:r>
              <a:rPr lang="ko-KR" altLang="en-US" sz="40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상학부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회장이 된다면 끈끈한 상학부를 만들기 위해 노력하겠습니다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. 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상학부는 다른 학부에 비해 인원수가 적은 학부임에도 불구하고 서로 간의 교류가 별로 없는 경향이 있는데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, 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올해는 코로나로 인한 여러 제한들도 많이 해제되었고 이러한 경향을 개선시킬 수 있도록 노력하겠습니다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. 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또한 학생회의 여러 프로젝트에도 적극 참여하여 전체적인 지원과 소통에도 힘쓰겠습니다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.</a:t>
            </a:r>
          </a:p>
          <a:p>
            <a:pPr marL="457200" indent="-457200" algn="l" defTabSz="825500">
              <a:buFont typeface="Arial" panose="020B0604020202020204" pitchFamily="34" charset="0"/>
              <a:buChar char="•"/>
            </a:pP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저 역시 많이 부족하지만 항상 같이 배운다는 자세로 언제나 맡은 바 책임을 다하는 회장이 되겠습니다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. 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감사합니다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921624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2437764" y="4748520"/>
            <a:ext cx="19508472" cy="2646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r>
              <a:rPr lang="ko-KR" altLang="en-US" dirty="0" err="1"/>
              <a:t>와세다</a:t>
            </a:r>
            <a:r>
              <a:rPr lang="ko-KR" altLang="en-US" dirty="0"/>
              <a:t> 한국인 학생회</a:t>
            </a:r>
            <a:endParaRPr lang="en-US" altLang="ko-KR" dirty="0"/>
          </a:p>
          <a:p>
            <a:r>
              <a:rPr lang="en-US" altLang="ko-KR" dirty="0"/>
              <a:t>X</a:t>
            </a:r>
            <a:r>
              <a:rPr lang="ko-KR" altLang="en-US" dirty="0" err="1"/>
              <a:t>유트랜스퍼</a:t>
            </a:r>
            <a:endParaRPr lang="en-US" altLang="ko-KR" dirty="0"/>
          </a:p>
        </p:txBody>
      </p:sp>
      <p:sp>
        <p:nvSpPr>
          <p:cNvPr id="169" name="Line"/>
          <p:cNvSpPr/>
          <p:nvPr/>
        </p:nvSpPr>
        <p:spPr>
          <a:xfrm>
            <a:off x="1721597" y="7395392"/>
            <a:ext cx="20948697" cy="1"/>
          </a:xfrm>
          <a:prstGeom prst="line">
            <a:avLst/>
          </a:prstGeom>
          <a:ln w="50800">
            <a:solidFill>
              <a:srgbClr val="316FAC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0" name="Line"/>
          <p:cNvSpPr/>
          <p:nvPr/>
        </p:nvSpPr>
        <p:spPr>
          <a:xfrm>
            <a:off x="1721597" y="7395392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5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DB90B262-6C2F-47E8-85CA-CB349A581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5297" y="351693"/>
            <a:ext cx="4009781" cy="24528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2842882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1713706" y="1941813"/>
            <a:ext cx="19508472" cy="907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algn="l" defTabSz="1828800">
              <a:defRPr sz="4700" b="1">
                <a:solidFill>
                  <a:srgbClr val="404040"/>
                </a:solidFill>
              </a:defRPr>
            </a:pPr>
            <a:r>
              <a:rPr lang="ko-KR" altLang="en-US" dirty="0"/>
              <a:t>학생회 홈페이지 </a:t>
            </a:r>
            <a:r>
              <a:rPr lang="en-US" altLang="ko-KR" dirty="0"/>
              <a:t>X </a:t>
            </a:r>
            <a:r>
              <a:rPr lang="ko-KR" altLang="en-US" dirty="0" err="1"/>
              <a:t>유트랜스퍼</a:t>
            </a:r>
            <a:r>
              <a:rPr lang="ko-KR" altLang="en-US" dirty="0"/>
              <a:t> 가입 이벤트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F718B7DC-624B-403C-A33F-1B05B8191EE9}"/>
              </a:ext>
            </a:extLst>
          </p:cNvPr>
          <p:cNvSpPr/>
          <p:nvPr/>
        </p:nvSpPr>
        <p:spPr>
          <a:xfrm>
            <a:off x="1721597" y="4957360"/>
            <a:ext cx="20948697" cy="556180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l" defTabSz="825500">
              <a:buFont typeface="Arial" panose="020B0604020202020204" pitchFamily="34" charset="0"/>
              <a:buChar char="•"/>
            </a:pPr>
            <a:r>
              <a:rPr lang="ko-KR" altLang="en-US" sz="40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와세다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한국인 학생회 홈페이지 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+ </a:t>
            </a:r>
            <a:r>
              <a:rPr lang="ko-KR" altLang="en-US" sz="40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유트랜스퍼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가입시 추첨을 통해 </a:t>
            </a:r>
            <a:r>
              <a:rPr lang="ko-KR" altLang="en-US" sz="40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다음중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r>
              <a:rPr lang="ko-KR" altLang="en-US" sz="40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택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1 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하여 지급 해드립니다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!!</a:t>
            </a:r>
          </a:p>
          <a:p>
            <a:pPr marL="457200" indent="-457200" algn="l" defTabSz="825500">
              <a:buFont typeface="Arial" panose="020B0604020202020204" pitchFamily="34" charset="0"/>
              <a:buChar char="•"/>
            </a:pPr>
            <a:endParaRPr lang="en-US" altLang="ko-KR" sz="40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indent="-457200" algn="l" defTabSz="825500">
              <a:buFont typeface="Arial" panose="020B0604020202020204" pitchFamily="34" charset="0"/>
              <a:buChar char="•"/>
            </a:pP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1) 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스타벅스 쿠폰 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10000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원 또는 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1000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엔</a:t>
            </a:r>
          </a:p>
          <a:p>
            <a:pPr marL="457200" indent="-457200" algn="l" defTabSz="825500">
              <a:buFont typeface="Arial" panose="020B0604020202020204" pitchFamily="34" charset="0"/>
              <a:buChar char="•"/>
            </a:pPr>
            <a:endParaRPr lang="ko-KR" altLang="en-US" sz="40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indent="-457200" algn="l" defTabSz="825500">
              <a:buFont typeface="Arial" panose="020B0604020202020204" pitchFamily="34" charset="0"/>
              <a:buChar char="•"/>
            </a:pP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2) 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아마존 </a:t>
            </a:r>
            <a:r>
              <a:rPr lang="ko-KR" altLang="en-US" sz="40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기프트권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1000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엔 </a:t>
            </a:r>
          </a:p>
          <a:p>
            <a:pPr marL="457200" indent="-457200" algn="l" defTabSz="825500">
              <a:buFont typeface="Arial" panose="020B0604020202020204" pitchFamily="34" charset="0"/>
              <a:buChar char="•"/>
            </a:pPr>
            <a:endParaRPr lang="ko-KR" altLang="en-US" sz="40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indent="-457200" algn="l" defTabSz="825500">
              <a:buFont typeface="Arial" panose="020B0604020202020204" pitchFamily="34" charset="0"/>
              <a:buChar char="•"/>
            </a:pP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3) </a:t>
            </a:r>
            <a:r>
              <a:rPr lang="ko-KR" altLang="en-US" sz="40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과잠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10000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원 할인권 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(8-9</a:t>
            </a:r>
            <a:r>
              <a:rPr lang="ko-KR" altLang="en-US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월 예정</a:t>
            </a:r>
            <a:r>
              <a:rPr lang="en-US" altLang="ko-KR" sz="40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4579559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2437764" y="5925752"/>
            <a:ext cx="19508472" cy="146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r>
              <a:rPr dirty="0"/>
              <a:t>월 </a:t>
            </a:r>
            <a:r>
              <a:rPr dirty="0" err="1"/>
              <a:t>주요</a:t>
            </a:r>
            <a:r>
              <a:rPr dirty="0"/>
              <a:t> </a:t>
            </a:r>
            <a:r>
              <a:rPr dirty="0" err="1"/>
              <a:t>계획</a:t>
            </a:r>
            <a:r>
              <a:rPr dirty="0"/>
              <a:t> 및 </a:t>
            </a:r>
            <a:r>
              <a:rPr dirty="0" err="1"/>
              <a:t>공지사항</a:t>
            </a:r>
            <a:endParaRPr dirty="0"/>
          </a:p>
        </p:txBody>
      </p:sp>
      <p:sp>
        <p:nvSpPr>
          <p:cNvPr id="169" name="Line"/>
          <p:cNvSpPr/>
          <p:nvPr/>
        </p:nvSpPr>
        <p:spPr>
          <a:xfrm>
            <a:off x="1721597" y="7395392"/>
            <a:ext cx="20948697" cy="1"/>
          </a:xfrm>
          <a:prstGeom prst="line">
            <a:avLst/>
          </a:prstGeom>
          <a:ln w="50800">
            <a:solidFill>
              <a:srgbClr val="316FAC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0" name="Line"/>
          <p:cNvSpPr/>
          <p:nvPr/>
        </p:nvSpPr>
        <p:spPr>
          <a:xfrm>
            <a:off x="1721597" y="7395392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5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DB90B262-6C2F-47E8-85CA-CB349A581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5297" y="351693"/>
            <a:ext cx="4009781" cy="24528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412</Words>
  <Application>Microsoft Macintosh PowerPoint</Application>
  <PresentationFormat>ユーザー設定</PresentationFormat>
  <Paragraphs>75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Arial</vt:lpstr>
      <vt:lpstr>Calibri</vt:lpstr>
      <vt:lpstr>Helvetica</vt:lpstr>
      <vt:lpstr>Helvetica Neue</vt:lpstr>
      <vt:lpstr>Helvetica Neue Medium</vt:lpstr>
      <vt:lpstr>21_BasicWhite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WonJoo Roh</dc:creator>
  <cp:lastModifiedBy>wonjoo1999</cp:lastModifiedBy>
  <cp:revision>16</cp:revision>
  <dcterms:modified xsi:type="dcterms:W3CDTF">2022-05-13T13:28:01Z</dcterms:modified>
</cp:coreProperties>
</file>