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6" r:id="rId4"/>
    <p:sldId id="267" r:id="rId5"/>
    <p:sldId id="261" r:id="rId6"/>
    <p:sldId id="268" r:id="rId7"/>
    <p:sldId id="269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48" d="100"/>
          <a:sy n="48" d="100"/>
        </p:scale>
        <p:origin x="25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068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136119406_446988259810862_949669927878369366_n.jpeg" descr="136119406_446988259810862_949669927878369366_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850" y="4337050"/>
            <a:ext cx="8242300" cy="5041900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77대 와세다대학 한국인 학생회 정기 회의…"/>
          <p:cNvSpPr txBox="1"/>
          <p:nvPr/>
        </p:nvSpPr>
        <p:spPr>
          <a:xfrm>
            <a:off x="6986527" y="8752898"/>
            <a:ext cx="10410946" cy="12521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3700">
                <a:solidFill>
                  <a:srgbClr val="05050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ko-KR" altLang="en-US" dirty="0"/>
              <a:t>제</a:t>
            </a:r>
            <a:r>
              <a:rPr dirty="0"/>
              <a:t>77대 </a:t>
            </a:r>
            <a:r>
              <a:rPr dirty="0" err="1"/>
              <a:t>와세다대학</a:t>
            </a:r>
            <a:r>
              <a:rPr dirty="0"/>
              <a:t> </a:t>
            </a:r>
            <a:r>
              <a:rPr dirty="0" err="1"/>
              <a:t>한국인</a:t>
            </a:r>
            <a:r>
              <a:rPr dirty="0"/>
              <a:t> </a:t>
            </a:r>
            <a:r>
              <a:rPr dirty="0" err="1"/>
              <a:t>학생회</a:t>
            </a:r>
            <a:r>
              <a:rPr dirty="0"/>
              <a:t> </a:t>
            </a:r>
            <a:r>
              <a:rPr dirty="0" err="1"/>
              <a:t>정기</a:t>
            </a:r>
            <a:r>
              <a:rPr dirty="0"/>
              <a:t> </a:t>
            </a:r>
            <a:r>
              <a:rPr dirty="0" err="1"/>
              <a:t>회의</a:t>
            </a:r>
            <a:r>
              <a:rPr dirty="0"/>
              <a:t> </a:t>
            </a:r>
          </a:p>
          <a:p>
            <a:pPr defTabSz="457200">
              <a:defRPr sz="3700">
                <a:solidFill>
                  <a:srgbClr val="05050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2022.</a:t>
            </a:r>
            <a:r>
              <a:rPr lang="en-US" dirty="0"/>
              <a:t>04</a:t>
            </a:r>
            <a:r>
              <a:rPr dirty="0"/>
              <a:t>.</a:t>
            </a:r>
            <a:r>
              <a:rPr lang="en-US" dirty="0"/>
              <a:t>30</a:t>
            </a:r>
            <a:r>
              <a:rPr dirty="0"/>
              <a:t>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77대 총학생회 구성원 현황"/>
          <p:cNvSpPr txBox="1"/>
          <p:nvPr/>
        </p:nvSpPr>
        <p:spPr>
          <a:xfrm>
            <a:off x="1452982" y="1116652"/>
            <a:ext cx="11577218" cy="11644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1828800">
              <a:defRPr sz="6900" b="1">
                <a:solidFill>
                  <a:srgbClr val="404040"/>
                </a:solidFill>
              </a:defRPr>
            </a:lvl1pPr>
          </a:lstStyle>
          <a:p>
            <a:r>
              <a:rPr dirty="0"/>
              <a:t>77대 </a:t>
            </a:r>
            <a:r>
              <a:rPr dirty="0" err="1"/>
              <a:t>총학생회</a:t>
            </a:r>
            <a:r>
              <a:rPr dirty="0"/>
              <a:t> </a:t>
            </a:r>
            <a:r>
              <a:rPr dirty="0" err="1"/>
              <a:t>구성원</a:t>
            </a:r>
            <a:r>
              <a:rPr dirty="0"/>
              <a:t> </a:t>
            </a:r>
            <a:r>
              <a:rPr dirty="0" err="1"/>
              <a:t>현황</a:t>
            </a:r>
            <a:r>
              <a:rPr dirty="0"/>
              <a:t>  </a:t>
            </a:r>
          </a:p>
        </p:txBody>
      </p:sp>
      <p:graphicFrame>
        <p:nvGraphicFramePr>
          <p:cNvPr id="4" name="Table">
            <a:extLst>
              <a:ext uri="{FF2B5EF4-FFF2-40B4-BE49-F238E27FC236}">
                <a16:creationId xmlns:a16="http://schemas.microsoft.com/office/drawing/2014/main" id="{E8C0A036-0A82-4092-B43E-8D91F08C16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0378453"/>
              </p:ext>
            </p:extLst>
          </p:nvPr>
        </p:nvGraphicFramePr>
        <p:xfrm>
          <a:off x="1452981" y="2919046"/>
          <a:ext cx="22127988" cy="10445261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5531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1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1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319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4247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3500" b="1" dirty="0" err="1">
                          <a:solidFill>
                            <a:srgbClr val="FFFFFF"/>
                          </a:solidFill>
                        </a:rPr>
                        <a:t>임원단</a:t>
                      </a:r>
                      <a:endParaRPr sz="3500" b="1" dirty="0">
                        <a:solidFill>
                          <a:srgbClr val="FFFFFF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E5E5E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3500" b="1">
                          <a:solidFill>
                            <a:srgbClr val="FFFFFF"/>
                          </a:solidFill>
                        </a:rPr>
                        <a:t>학부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3500" b="1">
                          <a:solidFill>
                            <a:srgbClr val="FFFFFF"/>
                          </a:solidFill>
                        </a:rPr>
                        <a:t>공석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3500" b="1" dirty="0" err="1">
                          <a:solidFill>
                            <a:srgbClr val="FFFFFF"/>
                          </a:solidFill>
                        </a:rPr>
                        <a:t>동아리</a:t>
                      </a:r>
                      <a:r>
                        <a:rPr sz="35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sz="3500" b="1" dirty="0" err="1">
                          <a:solidFill>
                            <a:srgbClr val="FFFFFF"/>
                          </a:solidFill>
                        </a:rPr>
                        <a:t>회장</a:t>
                      </a:r>
                      <a:endParaRPr sz="3500" b="1" dirty="0">
                        <a:solidFill>
                          <a:srgbClr val="FFFFFF"/>
                        </a:solidFill>
                      </a:endParaRP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E5E5E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0169">
                <a:tc>
                  <a:txBody>
                    <a:bodyPr/>
                    <a:lstStyle/>
                    <a:p>
                      <a:pPr algn="ctr" defTabSz="1828800"/>
                      <a:r>
                        <a:rPr sz="2000" b="1" dirty="0" err="1"/>
                        <a:t>총학생회장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박혁재</a:t>
                      </a:r>
                      <a:endParaRPr sz="2000" b="1"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E5E5E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 dirty="0"/>
                        <a:t>(</a:t>
                      </a:r>
                      <a:r>
                        <a:rPr sz="2000" b="1" dirty="0" err="1"/>
                        <a:t>정경</a:t>
                      </a:r>
                      <a:r>
                        <a:rPr sz="2000" b="1" dirty="0"/>
                        <a:t>) 
</a:t>
                      </a:r>
                      <a:r>
                        <a:rPr sz="2000" b="1" dirty="0" err="1"/>
                        <a:t>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천우진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부회장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장서연</a:t>
                      </a:r>
                      <a:r>
                        <a:rPr sz="2000" b="1" dirty="0"/>
                        <a:t>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/>
                        <a:t>상학부</a:t>
                      </a:r>
                      <a:endParaRPr lang="en-US" sz="2000" b="1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 dirty="0" err="1"/>
                        <a:t>아카오니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오명현</a:t>
                      </a:r>
                      <a:r>
                        <a:rPr sz="2000" b="1" dirty="0"/>
                        <a:t> 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E5E5E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0169">
                <a:tc>
                  <a:txBody>
                    <a:bodyPr/>
                    <a:lstStyle/>
                    <a:p>
                      <a:pPr algn="ctr" defTabSz="914400"/>
                      <a:r>
                        <a:rPr sz="2000" b="1"/>
                        <a:t>총학생부회장 노원주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E5E5E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 dirty="0"/>
                        <a:t>(</a:t>
                      </a:r>
                      <a:r>
                        <a:rPr sz="2000" b="1" dirty="0" err="1"/>
                        <a:t>국교</a:t>
                      </a:r>
                      <a:r>
                        <a:rPr sz="2000" b="1" dirty="0"/>
                        <a:t>) 
</a:t>
                      </a:r>
                      <a:r>
                        <a:rPr sz="2000" b="1" dirty="0" err="1"/>
                        <a:t>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문종원</a:t>
                      </a:r>
                      <a:r>
                        <a:rPr sz="2000" b="1" dirty="0"/>
                        <a:t> 
</a:t>
                      </a:r>
                      <a:r>
                        <a:rPr sz="2000" b="1" dirty="0" err="1"/>
                        <a:t>부회장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박윤서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부회장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김유진</a:t>
                      </a:r>
                      <a:r>
                        <a:rPr lang="en-US" sz="2000" b="1" dirty="0"/>
                        <a:t> </a:t>
                      </a:r>
                      <a:r>
                        <a:rPr lang="ko-KR" altLang="en-US" sz="2000" b="1" dirty="0"/>
                        <a:t>부회장 </a:t>
                      </a:r>
                      <a:r>
                        <a:rPr lang="ko-KR" altLang="en-US" sz="2000" b="1" dirty="0" err="1"/>
                        <a:t>김다윗</a:t>
                      </a:r>
                      <a:r>
                        <a:rPr sz="2000" b="1" dirty="0"/>
                        <a:t>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 dirty="0" err="1"/>
                        <a:t>사회과학부</a:t>
                      </a:r>
                      <a:endParaRPr sz="2000" b="1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/>
                        <a:t>조음 안성모 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E5E5E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0169">
                <a:tc>
                  <a:txBody>
                    <a:bodyPr/>
                    <a:lstStyle/>
                    <a:p>
                      <a:pPr algn="ctr" defTabSz="914400"/>
                      <a:r>
                        <a:rPr sz="2000" b="1" dirty="0" err="1"/>
                        <a:t>회계역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강준우</a:t>
                      </a:r>
                      <a:r>
                        <a:rPr sz="2000" b="1" dirty="0"/>
                        <a:t> 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E5E5E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 dirty="0"/>
                        <a:t>(</a:t>
                      </a:r>
                      <a:r>
                        <a:rPr sz="2000" b="1" dirty="0" err="1"/>
                        <a:t>법학부</a:t>
                      </a:r>
                      <a:r>
                        <a:rPr sz="2000" b="1" dirty="0"/>
                        <a:t>) 
</a:t>
                      </a:r>
                      <a:r>
                        <a:rPr sz="2000" b="1" dirty="0" err="1"/>
                        <a:t>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구현민</a:t>
                      </a:r>
                      <a:r>
                        <a:rPr sz="2000" b="1" dirty="0"/>
                        <a:t>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000" b="1" dirty="0" err="1"/>
                        <a:t>교육학부</a:t>
                      </a:r>
                      <a:r>
                        <a:rPr sz="2000" b="1" dirty="0"/>
                        <a:t>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000" b="1"/>
                        <a:t>Wukda 양다윤 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E5E5E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0169">
                <a:tc>
                  <a:txBody>
                    <a:bodyPr/>
                    <a:lstStyle/>
                    <a:p>
                      <a:pPr algn="ctr" defTabSz="1828800"/>
                      <a:r>
                        <a:rPr sz="2000" b="1" dirty="0" err="1"/>
                        <a:t>감사역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김나영</a:t>
                      </a:r>
                      <a:r>
                        <a:rPr sz="2000" b="1" dirty="0"/>
                        <a:t> 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E5E5E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 dirty="0"/>
                        <a:t>(</a:t>
                      </a:r>
                      <a:r>
                        <a:rPr sz="2000" b="1" dirty="0" err="1"/>
                        <a:t>문학</a:t>
                      </a:r>
                      <a:r>
                        <a:rPr sz="2000" b="1" dirty="0"/>
                        <a:t>/</a:t>
                      </a:r>
                      <a:r>
                        <a:rPr sz="2000" b="1" dirty="0" err="1"/>
                        <a:t>문화구상</a:t>
                      </a:r>
                      <a:r>
                        <a:rPr sz="2000" b="1" dirty="0"/>
                        <a:t>) 
</a:t>
                      </a:r>
                      <a:r>
                        <a:rPr sz="2000" b="1" dirty="0" err="1"/>
                        <a:t>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안성모</a:t>
                      </a:r>
                      <a:r>
                        <a:rPr sz="2000" b="1" dirty="0"/>
                        <a:t> </a:t>
                      </a:r>
                      <a:r>
                        <a:rPr lang="ko-KR" altLang="en-US" sz="2000" b="1" dirty="0"/>
                        <a:t>부회장 박문수님 </a:t>
                      </a:r>
                      <a:endParaRPr sz="2000" b="1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000" b="1" dirty="0"/>
                        <a:t>*4월 전 </a:t>
                      </a:r>
                      <a:r>
                        <a:rPr sz="2000" b="1" dirty="0" err="1"/>
                        <a:t>희망</a:t>
                      </a:r>
                      <a:r>
                        <a:rPr sz="2000" b="1" dirty="0"/>
                        <a:t> 자 </a:t>
                      </a:r>
                      <a:r>
                        <a:rPr sz="2000" b="1" dirty="0" err="1"/>
                        <a:t>있을</a:t>
                      </a:r>
                      <a:r>
                        <a:rPr sz="2000" b="1" dirty="0"/>
                        <a:t> 시 </a:t>
                      </a:r>
                      <a:r>
                        <a:rPr sz="2000" b="1" dirty="0" err="1"/>
                        <a:t>선거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진행</a:t>
                      </a:r>
                      <a:endParaRPr sz="2000" b="1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2000"/>
                      </a:pPr>
                      <a:endParaRPr b="1" dirty="0"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E5E5E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0169">
                <a:tc>
                  <a:txBody>
                    <a:bodyPr/>
                    <a:lstStyle/>
                    <a:p>
                      <a:pPr algn="ctr" defTabSz="1828800">
                        <a:defRPr sz="2000"/>
                      </a:pPr>
                      <a:endParaRPr b="1"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E5E5E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 dirty="0"/>
                        <a:t>(</a:t>
                      </a:r>
                      <a:r>
                        <a:rPr sz="2000" b="1" dirty="0" err="1"/>
                        <a:t>이공</a:t>
                      </a:r>
                      <a:r>
                        <a:rPr sz="2000" b="1" dirty="0"/>
                        <a:t>) 
</a:t>
                      </a:r>
                      <a:r>
                        <a:rPr sz="2000" b="1" dirty="0" err="1"/>
                        <a:t>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나윤주</a:t>
                      </a:r>
                      <a:r>
                        <a:rPr lang="en-US" sz="2000" b="1" dirty="0"/>
                        <a:t> </a:t>
                      </a:r>
                      <a:r>
                        <a:rPr sz="2000" b="1" dirty="0" err="1"/>
                        <a:t>부회장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김재희</a:t>
                      </a:r>
                      <a:r>
                        <a:rPr sz="2000" b="1" dirty="0"/>
                        <a:t>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2000"/>
                      </a:pPr>
                      <a:endParaRPr b="1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2000"/>
                      </a:pPr>
                      <a:endParaRPr b="1" dirty="0"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E5E5E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0169">
                <a:tc>
                  <a:txBody>
                    <a:bodyPr/>
                    <a:lstStyle/>
                    <a:p>
                      <a:pPr algn="ctr" defTabSz="1828800">
                        <a:defRPr sz="2000"/>
                      </a:pPr>
                      <a:endParaRPr b="1"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E5E5E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lang="en-US" sz="2000" b="1" dirty="0"/>
                        <a:t>(</a:t>
                      </a:r>
                      <a:r>
                        <a:rPr lang="ko-KR" altLang="en-US" sz="2000" b="1" dirty="0"/>
                        <a:t>스포츠</a:t>
                      </a:r>
                      <a:r>
                        <a:rPr lang="en-US" altLang="ko-KR" sz="2000" b="1" dirty="0"/>
                        <a:t>/</a:t>
                      </a:r>
                      <a:r>
                        <a:rPr lang="ko-KR" altLang="en-US" sz="2000" b="1" dirty="0"/>
                        <a:t>인간 과학</a:t>
                      </a:r>
                      <a:r>
                        <a:rPr lang="en-US" altLang="ko-KR" sz="2000" b="1" dirty="0"/>
                        <a:t>)</a:t>
                      </a:r>
                    </a:p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lang="ko-KR" altLang="en-US" sz="2000" b="1" dirty="0"/>
                        <a:t>회장 양유진</a:t>
                      </a:r>
                      <a:endParaRPr sz="2000" b="1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2000"/>
                      </a:pPr>
                      <a:endParaRPr b="1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2000"/>
                      </a:pPr>
                      <a:endParaRPr b="1" dirty="0"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E5E5E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9488379"/>
                  </a:ext>
                </a:extLst>
              </a:tr>
            </a:tbl>
          </a:graphicData>
        </a:graphic>
      </p:graphicFrame>
      <p:pic>
        <p:nvPicPr>
          <p:cNvPr id="5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20D4C412-DF0D-4F4C-A9EF-6FAD9782FF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5297" y="351693"/>
            <a:ext cx="4009781" cy="24528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 알고리즘"/>
          <p:cNvSpPr txBox="1"/>
          <p:nvPr/>
        </p:nvSpPr>
        <p:spPr>
          <a:xfrm>
            <a:off x="2437764" y="1723029"/>
            <a:ext cx="19508472" cy="123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37" tIns="91437" rIns="91437" bIns="91437">
            <a:spAutoFit/>
          </a:bodyPr>
          <a:lstStyle>
            <a:lvl1pPr defTabSz="1828800">
              <a:defRPr sz="8000" b="1">
                <a:solidFill>
                  <a:srgbClr val="404040"/>
                </a:solidFill>
              </a:defRPr>
            </a:lvl1pPr>
          </a:lstStyle>
          <a:p>
            <a:pPr defTabSz="1828800">
              <a:defRPr sz="6800" b="1">
                <a:solidFill>
                  <a:srgbClr val="404040"/>
                </a:solidFill>
              </a:defRPr>
            </a:pPr>
            <a:r>
              <a:rPr lang="ko-KR" altLang="en-US" dirty="0"/>
              <a:t>회의 목차</a:t>
            </a:r>
            <a:r>
              <a:rPr lang="en-US" altLang="ko-KR" dirty="0"/>
              <a:t>:</a:t>
            </a:r>
          </a:p>
        </p:txBody>
      </p:sp>
      <p:sp>
        <p:nvSpPr>
          <p:cNvPr id="170" name="Line"/>
          <p:cNvSpPr/>
          <p:nvPr/>
        </p:nvSpPr>
        <p:spPr>
          <a:xfrm>
            <a:off x="1721597" y="3196834"/>
            <a:ext cx="20948697" cy="1"/>
          </a:xfrm>
          <a:prstGeom prst="line">
            <a:avLst/>
          </a:prstGeom>
          <a:ln w="50800">
            <a:solidFill>
              <a:srgbClr val="872827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9B94E1-9DFF-4381-99C3-F6204E952148}"/>
              </a:ext>
            </a:extLst>
          </p:cNvPr>
          <p:cNvSpPr txBox="1"/>
          <p:nvPr/>
        </p:nvSpPr>
        <p:spPr>
          <a:xfrm>
            <a:off x="1721597" y="4572777"/>
            <a:ext cx="12029572" cy="43242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1828800">
              <a:defRPr sz="5500">
                <a:solidFill>
                  <a:srgbClr val="404040"/>
                </a:solidFill>
              </a:defRPr>
            </a:pPr>
            <a:r>
              <a:rPr lang="en-US" altLang="ko-KR" dirty="0"/>
              <a:t>(1)</a:t>
            </a:r>
            <a:r>
              <a:rPr lang="ko-KR" altLang="en-US" dirty="0"/>
              <a:t> 학부 </a:t>
            </a:r>
            <a:r>
              <a:rPr lang="en-US" altLang="ko-KR" dirty="0"/>
              <a:t>/ </a:t>
            </a:r>
            <a:r>
              <a:rPr lang="ko-KR" altLang="en-US" dirty="0"/>
              <a:t>위원회 안건</a:t>
            </a:r>
          </a:p>
          <a:p>
            <a:pPr algn="l" defTabSz="1828800">
              <a:defRPr sz="5500">
                <a:solidFill>
                  <a:srgbClr val="404040"/>
                </a:solidFill>
              </a:defRPr>
            </a:pPr>
            <a:endParaRPr lang="ko-KR" altLang="en-US" dirty="0"/>
          </a:p>
          <a:p>
            <a:pPr algn="l" defTabSz="1828800">
              <a:defRPr sz="5500">
                <a:solidFill>
                  <a:srgbClr val="404040"/>
                </a:solidFill>
              </a:defRPr>
            </a:pPr>
            <a:r>
              <a:rPr lang="en-US" altLang="ko-KR" dirty="0"/>
              <a:t>(2)</a:t>
            </a:r>
            <a:r>
              <a:rPr lang="ko-KR" altLang="en-US" dirty="0"/>
              <a:t> 내용</a:t>
            </a:r>
          </a:p>
          <a:p>
            <a:pPr algn="l" defTabSz="1828800">
              <a:defRPr sz="5500">
                <a:solidFill>
                  <a:srgbClr val="404040"/>
                </a:solidFill>
              </a:defRPr>
            </a:pPr>
            <a:br>
              <a:rPr lang="ko-KR" altLang="en-US" dirty="0"/>
            </a:br>
            <a:r>
              <a:rPr lang="en-US" altLang="ko-KR" dirty="0"/>
              <a:t>(3) </a:t>
            </a:r>
            <a:r>
              <a:rPr lang="ko-KR" altLang="en-US" dirty="0"/>
              <a:t>공지사항 </a:t>
            </a:r>
            <a:r>
              <a:rPr lang="en-US" altLang="ko-KR" dirty="0"/>
              <a:t>/ </a:t>
            </a:r>
            <a:r>
              <a:rPr lang="ko-KR" altLang="en-US" dirty="0"/>
              <a:t>기타 공유 희망사항 </a:t>
            </a:r>
          </a:p>
        </p:txBody>
      </p:sp>
      <p:pic>
        <p:nvPicPr>
          <p:cNvPr id="7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5D3646A5-E4DF-4FE9-A869-1D171C568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0549" y="462984"/>
            <a:ext cx="4119745" cy="252009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72921904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 알고리즘"/>
          <p:cNvSpPr txBox="1"/>
          <p:nvPr/>
        </p:nvSpPr>
        <p:spPr>
          <a:xfrm>
            <a:off x="2437764" y="1723029"/>
            <a:ext cx="19508472" cy="123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37" tIns="91437" rIns="91437" bIns="91437">
            <a:spAutoFit/>
          </a:bodyPr>
          <a:lstStyle>
            <a:lvl1pPr defTabSz="1828800">
              <a:defRPr sz="8000" b="1">
                <a:solidFill>
                  <a:srgbClr val="404040"/>
                </a:solidFill>
              </a:defRPr>
            </a:lvl1pPr>
          </a:lstStyle>
          <a:p>
            <a:pPr defTabSz="1828800">
              <a:defRPr sz="6800" b="1">
                <a:solidFill>
                  <a:srgbClr val="404040"/>
                </a:solidFill>
              </a:defRPr>
            </a:pPr>
            <a:r>
              <a:rPr lang="ko-KR" altLang="en-US" dirty="0"/>
              <a:t>학부</a:t>
            </a:r>
            <a:r>
              <a:rPr lang="en-US" altLang="ko-KR" dirty="0"/>
              <a:t>/</a:t>
            </a:r>
            <a:r>
              <a:rPr lang="ko-KR" altLang="en-US" dirty="0"/>
              <a:t>위원회 건의 안건 </a:t>
            </a:r>
            <a:r>
              <a:rPr lang="en-US" altLang="ko-KR" dirty="0"/>
              <a:t>:</a:t>
            </a:r>
          </a:p>
        </p:txBody>
      </p:sp>
      <p:sp>
        <p:nvSpPr>
          <p:cNvPr id="170" name="Line"/>
          <p:cNvSpPr/>
          <p:nvPr/>
        </p:nvSpPr>
        <p:spPr>
          <a:xfrm>
            <a:off x="1721597" y="3196834"/>
            <a:ext cx="20948697" cy="1"/>
          </a:xfrm>
          <a:prstGeom prst="line">
            <a:avLst/>
          </a:prstGeom>
          <a:ln w="50800">
            <a:solidFill>
              <a:srgbClr val="872827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pic>
        <p:nvPicPr>
          <p:cNvPr id="7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5D3646A5-E4DF-4FE9-A869-1D171C568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0549" y="462984"/>
            <a:ext cx="4119745" cy="252009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" name="그룹 3">
            <a:extLst>
              <a:ext uri="{FF2B5EF4-FFF2-40B4-BE49-F238E27FC236}">
                <a16:creationId xmlns:a16="http://schemas.microsoft.com/office/drawing/2014/main" id="{EFA412BC-1874-4A29-BD7C-35934A51C1CA}"/>
              </a:ext>
            </a:extLst>
          </p:cNvPr>
          <p:cNvGrpSpPr/>
          <p:nvPr/>
        </p:nvGrpSpPr>
        <p:grpSpPr>
          <a:xfrm>
            <a:off x="1687950" y="10223834"/>
            <a:ext cx="20855657" cy="2692695"/>
            <a:chOff x="1721596" y="3461920"/>
            <a:chExt cx="20974264" cy="2692695"/>
          </a:xfrm>
        </p:grpSpPr>
        <p:sp>
          <p:nvSpPr>
            <p:cNvPr id="3" name="사각형: 둥근 모서리 2">
              <a:extLst>
                <a:ext uri="{FF2B5EF4-FFF2-40B4-BE49-F238E27FC236}">
                  <a16:creationId xmlns:a16="http://schemas.microsoft.com/office/drawing/2014/main" id="{A07164B2-2C3F-4F7C-AAE8-55E7A33E3407}"/>
                </a:ext>
              </a:extLst>
            </p:cNvPr>
            <p:cNvSpPr/>
            <p:nvPr/>
          </p:nvSpPr>
          <p:spPr>
            <a:xfrm>
              <a:off x="1721596" y="3461920"/>
              <a:ext cx="3249835" cy="2692695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ko-KR" altLang="en-US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2" name="사각형: 둥근 모서리 1">
              <a:extLst>
                <a:ext uri="{FF2B5EF4-FFF2-40B4-BE49-F238E27FC236}">
                  <a16:creationId xmlns:a16="http://schemas.microsoft.com/office/drawing/2014/main" id="{CBD003C5-2435-48FD-BB51-FD2DC60937E8}"/>
                </a:ext>
              </a:extLst>
            </p:cNvPr>
            <p:cNvSpPr/>
            <p:nvPr/>
          </p:nvSpPr>
          <p:spPr>
            <a:xfrm>
              <a:off x="5068216" y="4528736"/>
              <a:ext cx="17627644" cy="658336"/>
            </a:xfrm>
            <a:prstGeom prst="roundRect">
              <a:avLst/>
            </a:prstGeom>
            <a:solidFill>
              <a:schemeClr val="bg1"/>
            </a:solidFill>
            <a:ln w="127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lang="en-US" altLang="ko-KR" sz="320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grpSp>
        <p:nvGrpSpPr>
          <p:cNvPr id="55" name="그룹 54">
            <a:extLst>
              <a:ext uri="{FF2B5EF4-FFF2-40B4-BE49-F238E27FC236}">
                <a16:creationId xmlns:a16="http://schemas.microsoft.com/office/drawing/2014/main" id="{2E8E239A-10B1-468D-B3A6-0CE7AD7171BD}"/>
              </a:ext>
            </a:extLst>
          </p:cNvPr>
          <p:cNvGrpSpPr/>
          <p:nvPr/>
        </p:nvGrpSpPr>
        <p:grpSpPr>
          <a:xfrm>
            <a:off x="1873711" y="6879220"/>
            <a:ext cx="20796583" cy="2692695"/>
            <a:chOff x="1721596" y="3461920"/>
            <a:chExt cx="20974264" cy="2692695"/>
          </a:xfrm>
        </p:grpSpPr>
        <p:sp>
          <p:nvSpPr>
            <p:cNvPr id="57" name="사각형: 둥근 모서리 56">
              <a:extLst>
                <a:ext uri="{FF2B5EF4-FFF2-40B4-BE49-F238E27FC236}">
                  <a16:creationId xmlns:a16="http://schemas.microsoft.com/office/drawing/2014/main" id="{6A5A2C32-0172-4F9A-B611-D21FA0EEC209}"/>
                </a:ext>
              </a:extLst>
            </p:cNvPr>
            <p:cNvSpPr/>
            <p:nvPr/>
          </p:nvSpPr>
          <p:spPr>
            <a:xfrm>
              <a:off x="1721596" y="3461920"/>
              <a:ext cx="3249835" cy="2692695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ko-KR" alt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56" name="사각형: 둥근 모서리 55">
              <a:extLst>
                <a:ext uri="{FF2B5EF4-FFF2-40B4-BE49-F238E27FC236}">
                  <a16:creationId xmlns:a16="http://schemas.microsoft.com/office/drawing/2014/main" id="{84BECF90-CE4D-42E9-A4CA-3442E864B505}"/>
                </a:ext>
              </a:extLst>
            </p:cNvPr>
            <p:cNvSpPr/>
            <p:nvPr/>
          </p:nvSpPr>
          <p:spPr>
            <a:xfrm>
              <a:off x="5018143" y="4528736"/>
              <a:ext cx="17677717" cy="658336"/>
            </a:xfrm>
            <a:prstGeom prst="roundRect">
              <a:avLst/>
            </a:prstGeom>
            <a:solidFill>
              <a:schemeClr val="bg1"/>
            </a:solidFill>
            <a:ln w="127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ko-KR" altLang="en-US" sz="3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grpSp>
        <p:nvGrpSpPr>
          <p:cNvPr id="58" name="그룹 57">
            <a:extLst>
              <a:ext uri="{FF2B5EF4-FFF2-40B4-BE49-F238E27FC236}">
                <a16:creationId xmlns:a16="http://schemas.microsoft.com/office/drawing/2014/main" id="{4893A5E2-3914-403B-9FC9-D9D707C8754F}"/>
              </a:ext>
            </a:extLst>
          </p:cNvPr>
          <p:cNvGrpSpPr/>
          <p:nvPr/>
        </p:nvGrpSpPr>
        <p:grpSpPr>
          <a:xfrm>
            <a:off x="1873996" y="3614320"/>
            <a:ext cx="20974263" cy="2692695"/>
            <a:chOff x="1721596" y="3461920"/>
            <a:chExt cx="20974263" cy="2692695"/>
          </a:xfrm>
        </p:grpSpPr>
        <p:sp>
          <p:nvSpPr>
            <p:cNvPr id="60" name="사각형: 둥근 모서리 59">
              <a:extLst>
                <a:ext uri="{FF2B5EF4-FFF2-40B4-BE49-F238E27FC236}">
                  <a16:creationId xmlns:a16="http://schemas.microsoft.com/office/drawing/2014/main" id="{EFE7F34F-AAF8-4737-81F9-AE0ADAEB41D7}"/>
                </a:ext>
              </a:extLst>
            </p:cNvPr>
            <p:cNvSpPr/>
            <p:nvPr/>
          </p:nvSpPr>
          <p:spPr>
            <a:xfrm>
              <a:off x="1721596" y="3461920"/>
              <a:ext cx="3249835" cy="2692695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ko-KR" alt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59" name="사각형: 둥근 모서리 58">
              <a:extLst>
                <a:ext uri="{FF2B5EF4-FFF2-40B4-BE49-F238E27FC236}">
                  <a16:creationId xmlns:a16="http://schemas.microsoft.com/office/drawing/2014/main" id="{4F9F1777-EC52-4B58-8B15-49D02BDF2DF9}"/>
                </a:ext>
              </a:extLst>
            </p:cNvPr>
            <p:cNvSpPr/>
            <p:nvPr/>
          </p:nvSpPr>
          <p:spPr>
            <a:xfrm>
              <a:off x="4989932" y="4256321"/>
              <a:ext cx="17705927" cy="1203166"/>
            </a:xfrm>
            <a:prstGeom prst="roundRect">
              <a:avLst/>
            </a:prstGeom>
            <a:solidFill>
              <a:schemeClr val="bg1"/>
            </a:solidFill>
            <a:ln w="127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ko-KR" altLang="en-US" sz="3200" dirty="0" err="1">
                  <a:solidFill>
                    <a:schemeClr val="tx1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rPr>
                <a:t>콘슈노</a:t>
              </a:r>
              <a:r>
                <a:rPr lang="ko-KR" altLang="en-US" sz="3200" dirty="0">
                  <a:solidFill>
                    <a:schemeClr val="tx1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rPr>
                <a:t> </a:t>
              </a:r>
              <a:r>
                <a:rPr lang="ko-KR" altLang="en-US" sz="3200" dirty="0" err="1">
                  <a:solidFill>
                    <a:schemeClr val="tx1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rPr>
                <a:t>와세칸</a:t>
              </a:r>
              <a:r>
                <a:rPr lang="ko-KR" altLang="en-US" sz="3200" dirty="0">
                  <a:solidFill>
                    <a:schemeClr val="tx1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rPr>
                <a:t> 인터뷰 인원 모집 중입니다</a:t>
              </a:r>
              <a:endParaRPr lang="en-US" altLang="ko-KR" sz="32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ko-KR" altLang="en-US" sz="3200" dirty="0">
                  <a:solidFill>
                    <a:schemeClr val="tx1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rPr>
                <a:t>주변에 관심있으신 분들 계시면 연락 부탁드리겠습니다</a:t>
              </a:r>
              <a:r>
                <a:rPr lang="en-US" altLang="ko-KR" sz="3200" dirty="0">
                  <a:solidFill>
                    <a:schemeClr val="tx1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rPr>
                <a:t>.</a:t>
              </a:r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64C7C10-583A-9421-3BEC-09329E52541C}"/>
              </a:ext>
            </a:extLst>
          </p:cNvPr>
          <p:cNvSpPr txBox="1"/>
          <p:nvPr/>
        </p:nvSpPr>
        <p:spPr>
          <a:xfrm>
            <a:off x="2214840" y="4651231"/>
            <a:ext cx="2704568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en-US" sz="4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복지위원회</a:t>
            </a:r>
            <a:endParaRPr kumimoji="0" lang="ja-JP" altLang="en-US" sz="4000" b="1" i="0" u="none" strike="noStrike" cap="none" spc="0" normalizeH="0" baseline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28132623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 알고리즘"/>
          <p:cNvSpPr txBox="1"/>
          <p:nvPr/>
        </p:nvSpPr>
        <p:spPr>
          <a:xfrm>
            <a:off x="2437764" y="5925752"/>
            <a:ext cx="19508472" cy="1469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37" tIns="91437" rIns="91437" bIns="91437">
            <a:spAutoFit/>
          </a:bodyPr>
          <a:lstStyle>
            <a:lvl1pPr defTabSz="1828800">
              <a:defRPr sz="8000" b="1">
                <a:solidFill>
                  <a:srgbClr val="404040"/>
                </a:solidFill>
              </a:defRPr>
            </a:lvl1pPr>
          </a:lstStyle>
          <a:p>
            <a:r>
              <a:rPr dirty="0"/>
              <a:t>월 </a:t>
            </a:r>
            <a:r>
              <a:rPr dirty="0" err="1"/>
              <a:t>주요</a:t>
            </a:r>
            <a:r>
              <a:rPr dirty="0"/>
              <a:t> </a:t>
            </a:r>
            <a:r>
              <a:rPr dirty="0" err="1"/>
              <a:t>계획</a:t>
            </a:r>
            <a:r>
              <a:rPr dirty="0"/>
              <a:t> 및 </a:t>
            </a:r>
            <a:r>
              <a:rPr dirty="0" err="1"/>
              <a:t>공지사항</a:t>
            </a:r>
            <a:endParaRPr dirty="0"/>
          </a:p>
        </p:txBody>
      </p:sp>
      <p:sp>
        <p:nvSpPr>
          <p:cNvPr id="169" name="Line"/>
          <p:cNvSpPr/>
          <p:nvPr/>
        </p:nvSpPr>
        <p:spPr>
          <a:xfrm>
            <a:off x="1721597" y="7395392"/>
            <a:ext cx="20948697" cy="1"/>
          </a:xfrm>
          <a:prstGeom prst="line">
            <a:avLst/>
          </a:prstGeom>
          <a:ln w="50800">
            <a:solidFill>
              <a:srgbClr val="316FAC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70" name="Line"/>
          <p:cNvSpPr/>
          <p:nvPr/>
        </p:nvSpPr>
        <p:spPr>
          <a:xfrm>
            <a:off x="1721597" y="7395392"/>
            <a:ext cx="20948697" cy="1"/>
          </a:xfrm>
          <a:prstGeom prst="line">
            <a:avLst/>
          </a:prstGeom>
          <a:ln w="50800">
            <a:solidFill>
              <a:srgbClr val="872827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5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DB90B262-6C2F-47E8-85CA-CB349A581F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5297" y="351693"/>
            <a:ext cx="4009781" cy="24528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 알고리즘"/>
          <p:cNvSpPr txBox="1"/>
          <p:nvPr/>
        </p:nvSpPr>
        <p:spPr>
          <a:xfrm>
            <a:off x="1713706" y="1274920"/>
            <a:ext cx="19508472" cy="1708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37" tIns="91437" rIns="91437" bIns="91437">
            <a:spAutoFit/>
          </a:bodyPr>
          <a:lstStyle>
            <a:lvl1pPr defTabSz="1828800">
              <a:defRPr sz="8000" b="1">
                <a:solidFill>
                  <a:srgbClr val="404040"/>
                </a:solidFill>
              </a:defRPr>
            </a:lvl1pPr>
          </a:lstStyle>
          <a:p>
            <a:pPr algn="l" defTabSz="1828800">
              <a:defRPr sz="5200" b="1">
                <a:solidFill>
                  <a:srgbClr val="404040"/>
                </a:solidFill>
              </a:defRPr>
            </a:pPr>
            <a:r>
              <a:rPr lang="en-US" altLang="ko-KR" u="sng" dirty="0"/>
              <a:t>4</a:t>
            </a:r>
            <a:r>
              <a:rPr lang="ko-KR" altLang="en-US" u="sng" dirty="0"/>
              <a:t>월 주요계획</a:t>
            </a:r>
            <a:r>
              <a:rPr lang="en-US" altLang="ko-KR" dirty="0"/>
              <a:t>: </a:t>
            </a:r>
          </a:p>
          <a:p>
            <a:pPr algn="l" defTabSz="1828800">
              <a:defRPr sz="4700" b="1">
                <a:solidFill>
                  <a:srgbClr val="404040"/>
                </a:solidFill>
              </a:defRPr>
            </a:pPr>
            <a:r>
              <a:rPr lang="en-US" altLang="ko-KR" dirty="0"/>
              <a:t>*</a:t>
            </a:r>
            <a:r>
              <a:rPr lang="ko-KR" altLang="en-US" dirty="0"/>
              <a:t>매월 </a:t>
            </a:r>
            <a:r>
              <a:rPr lang="en-US" altLang="ko-KR" dirty="0"/>
              <a:t>2,4</a:t>
            </a:r>
            <a:r>
              <a:rPr lang="ko-KR" altLang="en-US" dirty="0"/>
              <a:t>주차 토요일 오후 </a:t>
            </a:r>
            <a:r>
              <a:rPr lang="en-US" altLang="ko-KR" dirty="0"/>
              <a:t>2</a:t>
            </a:r>
            <a:r>
              <a:rPr lang="ko-KR" altLang="en-US" dirty="0"/>
              <a:t>시 정기회의</a:t>
            </a:r>
          </a:p>
        </p:txBody>
      </p:sp>
      <p:sp>
        <p:nvSpPr>
          <p:cNvPr id="170" name="Line"/>
          <p:cNvSpPr/>
          <p:nvPr/>
        </p:nvSpPr>
        <p:spPr>
          <a:xfrm>
            <a:off x="1721597" y="3196834"/>
            <a:ext cx="20948697" cy="1"/>
          </a:xfrm>
          <a:prstGeom prst="line">
            <a:avLst/>
          </a:prstGeom>
          <a:ln w="50800">
            <a:solidFill>
              <a:srgbClr val="872827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pic>
        <p:nvPicPr>
          <p:cNvPr id="7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5D3646A5-E4DF-4FE9-A869-1D171C568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0549" y="462984"/>
            <a:ext cx="4119745" cy="252009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688EF90E-6821-4B80-A269-9EEF9FFF59A7}"/>
              </a:ext>
            </a:extLst>
          </p:cNvPr>
          <p:cNvSpPr/>
          <p:nvPr/>
        </p:nvSpPr>
        <p:spPr>
          <a:xfrm>
            <a:off x="1721597" y="4806235"/>
            <a:ext cx="10112849" cy="665146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R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총학생회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R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홈페이지 운영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ko-KR" altLang="en-US" sz="4800" dirty="0" err="1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한유연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합숙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R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DB560FAC-67CF-44E4-9AAD-C0033BC75FAC}"/>
              </a:ext>
            </a:extLst>
          </p:cNvPr>
          <p:cNvSpPr/>
          <p:nvPr/>
        </p:nvSpPr>
        <p:spPr>
          <a:xfrm>
            <a:off x="12549554" y="4301112"/>
            <a:ext cx="10112849" cy="7468711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R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ko-KR" altLang="en-US" sz="4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각 학부</a:t>
            </a: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R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신입생 파악 및 도움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학생들께 홈페이지 안내 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685800" marR="0" indent="-6858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신입생 환영회 개최 시 방역수칙 준수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32186032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 알고리즘"/>
          <p:cNvSpPr txBox="1"/>
          <p:nvPr/>
        </p:nvSpPr>
        <p:spPr>
          <a:xfrm>
            <a:off x="1713706" y="1274920"/>
            <a:ext cx="19508472" cy="1708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37" tIns="91437" rIns="91437" bIns="91437">
            <a:spAutoFit/>
          </a:bodyPr>
          <a:lstStyle>
            <a:lvl1pPr defTabSz="1828800">
              <a:defRPr sz="8000" b="1">
                <a:solidFill>
                  <a:srgbClr val="404040"/>
                </a:solidFill>
              </a:defRPr>
            </a:lvl1pPr>
          </a:lstStyle>
          <a:p>
            <a:pPr algn="l" defTabSz="1828800">
              <a:defRPr sz="5200" b="1">
                <a:solidFill>
                  <a:srgbClr val="404040"/>
                </a:solidFill>
              </a:defRPr>
            </a:pPr>
            <a:r>
              <a:rPr lang="en-US" altLang="ko-KR" u="sng" dirty="0"/>
              <a:t>4</a:t>
            </a:r>
            <a:r>
              <a:rPr lang="ko-KR" altLang="en-US" u="sng" dirty="0"/>
              <a:t>월 공지사항</a:t>
            </a:r>
            <a:r>
              <a:rPr lang="en-US" altLang="ko-KR" dirty="0"/>
              <a:t>: </a:t>
            </a:r>
          </a:p>
          <a:p>
            <a:pPr algn="l" defTabSz="1828800">
              <a:defRPr sz="4700" b="1">
                <a:solidFill>
                  <a:srgbClr val="404040"/>
                </a:solidFill>
              </a:defRPr>
            </a:pPr>
            <a:r>
              <a:rPr lang="en-US" altLang="ko-KR" dirty="0"/>
              <a:t>*</a:t>
            </a:r>
            <a:r>
              <a:rPr lang="ko-KR" altLang="en-US" dirty="0"/>
              <a:t>매월 </a:t>
            </a:r>
            <a:r>
              <a:rPr lang="en-US" altLang="ko-KR" dirty="0"/>
              <a:t>2,4</a:t>
            </a:r>
            <a:r>
              <a:rPr lang="ko-KR" altLang="en-US" dirty="0"/>
              <a:t>주차 토요일 오후 </a:t>
            </a:r>
            <a:r>
              <a:rPr lang="en-US" altLang="ko-KR" dirty="0"/>
              <a:t>2</a:t>
            </a:r>
            <a:r>
              <a:rPr lang="ko-KR" altLang="en-US" dirty="0"/>
              <a:t>시 정기회의</a:t>
            </a:r>
          </a:p>
        </p:txBody>
      </p:sp>
      <p:sp>
        <p:nvSpPr>
          <p:cNvPr id="170" name="Line"/>
          <p:cNvSpPr/>
          <p:nvPr/>
        </p:nvSpPr>
        <p:spPr>
          <a:xfrm>
            <a:off x="1721597" y="3196834"/>
            <a:ext cx="20948697" cy="1"/>
          </a:xfrm>
          <a:prstGeom prst="line">
            <a:avLst/>
          </a:prstGeom>
          <a:ln w="50800">
            <a:solidFill>
              <a:srgbClr val="872827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pic>
        <p:nvPicPr>
          <p:cNvPr id="7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5D3646A5-E4DF-4FE9-A869-1D171C5683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50549" y="462984"/>
            <a:ext cx="4119745" cy="252009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F718B7DC-624B-403C-A33F-1B05B8191EE9}"/>
              </a:ext>
            </a:extLst>
          </p:cNvPr>
          <p:cNvSpPr/>
          <p:nvPr/>
        </p:nvSpPr>
        <p:spPr>
          <a:xfrm>
            <a:off x="1721597" y="4455453"/>
            <a:ext cx="20948697" cy="665146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R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R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각 위원회 작업  </a:t>
            </a: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(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작업 시 홈페이지 활용</a:t>
            </a: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)</a:t>
            </a: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빠른 시일 내에 홈페이지 가입 </a:t>
            </a: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(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아직 다 가입 확인 안되고 있음</a:t>
            </a: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)</a:t>
            </a: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R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</a:t>
            </a: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65A5CE1-6AB6-63FF-DBF2-24664E3A62B0}"/>
              </a:ext>
            </a:extLst>
          </p:cNvPr>
          <p:cNvSpPr txBox="1"/>
          <p:nvPr/>
        </p:nvSpPr>
        <p:spPr>
          <a:xfrm>
            <a:off x="4816507" y="13695191"/>
            <a:ext cx="102657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spc="0" normalizeH="0" baseline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75186007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219</Words>
  <Application>Microsoft Macintosh PowerPoint</Application>
  <PresentationFormat>ユーザー設定</PresentationFormat>
  <Paragraphs>59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</vt:lpstr>
      <vt:lpstr>Helvetica Neue</vt:lpstr>
      <vt:lpstr>Helvetica Neue Medium</vt:lpstr>
      <vt:lpstr>21_BasicWhite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WonJoo Roh</dc:creator>
  <cp:lastModifiedBy>wonjoo1999</cp:lastModifiedBy>
  <cp:revision>15</cp:revision>
  <dcterms:modified xsi:type="dcterms:W3CDTF">2022-04-29T12:22:15Z</dcterms:modified>
</cp:coreProperties>
</file>