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66" r:id="rId4"/>
    <p:sldId id="276" r:id="rId5"/>
    <p:sldId id="267" r:id="rId6"/>
    <p:sldId id="271" r:id="rId7"/>
    <p:sldId id="277" r:id="rId8"/>
    <p:sldId id="270" r:id="rId9"/>
    <p:sldId id="261" r:id="rId10"/>
    <p:sldId id="269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6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Image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136119406_446988259810862_949669927878369366_n.jpeg" descr="136119406_446988259810862_949669927878369366_n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0850" y="4337050"/>
            <a:ext cx="8242300" cy="5041900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77대 와세다대학 한국인 학생회 정기 회의…"/>
          <p:cNvSpPr txBox="1"/>
          <p:nvPr/>
        </p:nvSpPr>
        <p:spPr>
          <a:xfrm>
            <a:off x="6986527" y="8752898"/>
            <a:ext cx="10410946" cy="1252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3700">
                <a:solidFill>
                  <a:srgbClr val="05050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77대 </a:t>
            </a:r>
            <a:r>
              <a:rPr dirty="0" err="1"/>
              <a:t>와세다대학</a:t>
            </a:r>
            <a:r>
              <a:rPr dirty="0"/>
              <a:t> </a:t>
            </a:r>
            <a:r>
              <a:rPr dirty="0" err="1"/>
              <a:t>한국인</a:t>
            </a:r>
            <a:r>
              <a:rPr dirty="0"/>
              <a:t> </a:t>
            </a:r>
            <a:r>
              <a:rPr dirty="0" err="1"/>
              <a:t>학생회</a:t>
            </a:r>
            <a:r>
              <a:rPr dirty="0"/>
              <a:t> </a:t>
            </a:r>
            <a:r>
              <a:rPr dirty="0" err="1"/>
              <a:t>정기</a:t>
            </a:r>
            <a:r>
              <a:rPr dirty="0"/>
              <a:t> </a:t>
            </a:r>
            <a:r>
              <a:rPr dirty="0" err="1"/>
              <a:t>회의</a:t>
            </a:r>
            <a:r>
              <a:rPr dirty="0"/>
              <a:t> </a:t>
            </a:r>
          </a:p>
          <a:p>
            <a:pPr defTabSz="457200">
              <a:defRPr sz="3700">
                <a:solidFill>
                  <a:srgbClr val="05050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2022.</a:t>
            </a:r>
            <a:r>
              <a:rPr lang="en-US" dirty="0"/>
              <a:t>02</a:t>
            </a:r>
            <a:r>
              <a:rPr dirty="0"/>
              <a:t>.</a:t>
            </a:r>
            <a:r>
              <a:rPr lang="en-US" dirty="0"/>
              <a:t>19</a:t>
            </a:r>
            <a:r>
              <a:rPr dirty="0"/>
              <a:t> 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 알고리즘"/>
          <p:cNvSpPr txBox="1"/>
          <p:nvPr/>
        </p:nvSpPr>
        <p:spPr>
          <a:xfrm>
            <a:off x="1713706" y="1274920"/>
            <a:ext cx="19508472" cy="1708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7" tIns="91437" rIns="91437" bIns="91437">
            <a:spAutoFit/>
          </a:bodyPr>
          <a:lstStyle>
            <a:lvl1pPr defTabSz="1828800">
              <a:defRPr sz="8000" b="1">
                <a:solidFill>
                  <a:srgbClr val="404040"/>
                </a:solidFill>
              </a:defRPr>
            </a:lvl1pPr>
          </a:lstStyle>
          <a:p>
            <a:pPr algn="l" defTabSz="1828800">
              <a:defRPr sz="5200" b="1">
                <a:solidFill>
                  <a:srgbClr val="404040"/>
                </a:solidFill>
              </a:defRPr>
            </a:pPr>
            <a:r>
              <a:rPr lang="en-US" altLang="ko-KR" u="sng" dirty="0"/>
              <a:t>2</a:t>
            </a:r>
            <a:r>
              <a:rPr lang="ko-KR" altLang="en-US" u="sng" dirty="0"/>
              <a:t>월 공지사항</a:t>
            </a:r>
            <a:r>
              <a:rPr lang="en-US" altLang="ko-KR" dirty="0"/>
              <a:t>: </a:t>
            </a:r>
          </a:p>
          <a:p>
            <a:pPr algn="l" defTabSz="1828800">
              <a:defRPr sz="4700" b="1">
                <a:solidFill>
                  <a:srgbClr val="404040"/>
                </a:solidFill>
              </a:defRPr>
            </a:pPr>
            <a:r>
              <a:rPr lang="en-US" altLang="ko-KR" dirty="0"/>
              <a:t>*</a:t>
            </a:r>
            <a:r>
              <a:rPr lang="ko-KR" altLang="en-US" dirty="0"/>
              <a:t>매월 </a:t>
            </a:r>
            <a:r>
              <a:rPr lang="en-US" altLang="ko-KR" dirty="0"/>
              <a:t>1,3</a:t>
            </a:r>
            <a:r>
              <a:rPr lang="ko-KR" altLang="en-US" dirty="0"/>
              <a:t>주차 토요일 오후 </a:t>
            </a:r>
            <a:r>
              <a:rPr lang="en-US" altLang="ko-KR" dirty="0"/>
              <a:t>2</a:t>
            </a:r>
            <a:r>
              <a:rPr lang="ko-KR" altLang="en-US" dirty="0"/>
              <a:t>시 정기회의</a:t>
            </a:r>
          </a:p>
        </p:txBody>
      </p:sp>
      <p:sp>
        <p:nvSpPr>
          <p:cNvPr id="170" name="Line"/>
          <p:cNvSpPr/>
          <p:nvPr/>
        </p:nvSpPr>
        <p:spPr>
          <a:xfrm>
            <a:off x="1721597" y="3196834"/>
            <a:ext cx="20948697" cy="1"/>
          </a:xfrm>
          <a:prstGeom prst="line">
            <a:avLst/>
          </a:prstGeom>
          <a:ln w="50800">
            <a:solidFill>
              <a:srgbClr val="872827"/>
            </a:solidFill>
            <a:miter lim="400000"/>
          </a:ln>
        </p:spPr>
        <p:txBody>
          <a:bodyPr lIns="91437" tIns="91437" rIns="91437" bIns="91437"/>
          <a:lstStyle/>
          <a:p>
            <a:pPr algn="l"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pic>
        <p:nvPicPr>
          <p:cNvPr id="7" name="136119406_446988259810862_949669927878369366_n.jpeg" descr="136119406_446988259810862_949669927878369366_n.jpeg">
            <a:extLst>
              <a:ext uri="{FF2B5EF4-FFF2-40B4-BE49-F238E27FC236}">
                <a16:creationId xmlns:a16="http://schemas.microsoft.com/office/drawing/2014/main" id="{5D3646A5-E4DF-4FE9-A869-1D171C568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0549" y="462984"/>
            <a:ext cx="4119745" cy="252009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F718B7DC-624B-403C-A33F-1B05B8191EE9}"/>
              </a:ext>
            </a:extLst>
          </p:cNvPr>
          <p:cNvSpPr/>
          <p:nvPr/>
        </p:nvSpPr>
        <p:spPr>
          <a:xfrm>
            <a:off x="1713706" y="3948860"/>
            <a:ext cx="20948697" cy="746871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ko-KR" sz="4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altLang="ko-KR" sz="4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ko-KR" altLang="en-US" sz="4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국제교양학부 </a:t>
            </a:r>
            <a:r>
              <a:rPr kumimoji="0" lang="ko-KR" altLang="en-US" sz="48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신앱생</a:t>
            </a:r>
            <a:r>
              <a:rPr kumimoji="0" lang="ko-KR" altLang="en-US" sz="4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설명회 준비</a:t>
            </a:r>
            <a:endParaRPr kumimoji="0" lang="en-US" altLang="ko-KR" sz="4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ko-KR" sz="4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ko-KR" altLang="en-US" sz="4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다음주까지 각 위원회에서 연간 계획 준비</a:t>
            </a:r>
            <a:endParaRPr kumimoji="0" lang="en-US" altLang="ko-KR" sz="4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ko-KR" sz="4800" dirty="0">
              <a:solidFill>
                <a:schemeClr val="tx1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ko-KR" altLang="en-US" sz="4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명함 제작 메일 주소</a:t>
            </a:r>
            <a:r>
              <a:rPr kumimoji="0" lang="en-US" altLang="ko-KR" sz="4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, </a:t>
            </a:r>
            <a:r>
              <a:rPr kumimoji="0" lang="ko-KR" altLang="en-US" sz="4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전화번호</a:t>
            </a:r>
            <a:r>
              <a:rPr kumimoji="0" lang="en-US" altLang="ko-KR" sz="4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, </a:t>
            </a:r>
            <a:r>
              <a:rPr kumimoji="0" lang="ko-KR" altLang="en-US" sz="4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이름 </a:t>
            </a:r>
            <a:r>
              <a:rPr kumimoji="0" lang="en-US" altLang="ko-KR" sz="4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(</a:t>
            </a:r>
            <a:r>
              <a:rPr kumimoji="0" lang="ko-KR" altLang="en-US" sz="4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영어 한국어 일어</a:t>
            </a:r>
            <a:r>
              <a:rPr kumimoji="0" lang="en-US" altLang="ko-KR" sz="4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) </a:t>
            </a:r>
            <a:r>
              <a:rPr kumimoji="0" lang="ko-KR" altLang="en-US" sz="4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보내주세요</a:t>
            </a:r>
            <a:r>
              <a:rPr kumimoji="0" lang="en-US" altLang="ko-KR" sz="4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!</a:t>
            </a:r>
            <a:endParaRPr lang="en-US" altLang="ko-KR" sz="4800" dirty="0">
              <a:solidFill>
                <a:schemeClr val="tx1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altLang="ko-KR" sz="4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ko-KR" sz="4800" dirty="0">
              <a:solidFill>
                <a:schemeClr val="tx1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75186007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77대 총학생회 구성원 현황"/>
          <p:cNvSpPr txBox="1"/>
          <p:nvPr/>
        </p:nvSpPr>
        <p:spPr>
          <a:xfrm>
            <a:off x="1452982" y="1116652"/>
            <a:ext cx="11577218" cy="1164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1828800">
              <a:defRPr sz="6900" b="1">
                <a:solidFill>
                  <a:srgbClr val="404040"/>
                </a:solidFill>
              </a:defRPr>
            </a:lvl1pPr>
          </a:lstStyle>
          <a:p>
            <a:r>
              <a:rPr dirty="0"/>
              <a:t>77대 </a:t>
            </a:r>
            <a:r>
              <a:rPr dirty="0" err="1"/>
              <a:t>총학생회</a:t>
            </a:r>
            <a:r>
              <a:rPr dirty="0"/>
              <a:t> </a:t>
            </a:r>
            <a:r>
              <a:rPr dirty="0" err="1"/>
              <a:t>구성원</a:t>
            </a:r>
            <a:r>
              <a:rPr dirty="0"/>
              <a:t> </a:t>
            </a:r>
            <a:r>
              <a:rPr dirty="0" err="1"/>
              <a:t>현황</a:t>
            </a:r>
            <a:r>
              <a:rPr dirty="0"/>
              <a:t>  </a:t>
            </a:r>
          </a:p>
        </p:txBody>
      </p:sp>
      <p:graphicFrame>
        <p:nvGraphicFramePr>
          <p:cNvPr id="4" name="Table">
            <a:extLst>
              <a:ext uri="{FF2B5EF4-FFF2-40B4-BE49-F238E27FC236}">
                <a16:creationId xmlns:a16="http://schemas.microsoft.com/office/drawing/2014/main" id="{E8C0A036-0A82-4092-B43E-8D91F08C16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2927682"/>
              </p:ext>
            </p:extLst>
          </p:nvPr>
        </p:nvGraphicFramePr>
        <p:xfrm>
          <a:off x="1452981" y="2919046"/>
          <a:ext cx="22127988" cy="10445261"/>
        </p:xfrm>
        <a:graphic>
          <a:graphicData uri="http://schemas.openxmlformats.org/drawingml/2006/table">
            <a:tbl>
              <a:tblPr firstRow="1">
                <a:tableStyleId>{33BA23B1-9221-436E-865A-0063620EA4FD}</a:tableStyleId>
              </a:tblPr>
              <a:tblGrid>
                <a:gridCol w="5531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319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31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319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84247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500" b="1" dirty="0" err="1">
                          <a:solidFill>
                            <a:srgbClr val="FFFFFF"/>
                          </a:solidFill>
                        </a:rPr>
                        <a:t>임원단</a:t>
                      </a:r>
                      <a:endParaRPr sz="3500" b="1" dirty="0">
                        <a:solidFill>
                          <a:srgbClr val="FFFFFF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500" b="1">
                          <a:solidFill>
                            <a:srgbClr val="FFFFFF"/>
                          </a:solidFill>
                        </a:rPr>
                        <a:t>학부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500" b="1">
                          <a:solidFill>
                            <a:srgbClr val="FFFFFF"/>
                          </a:solidFill>
                        </a:rPr>
                        <a:t>공석 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500" b="1" dirty="0" err="1">
                          <a:solidFill>
                            <a:srgbClr val="FFFFFF"/>
                          </a:solidFill>
                        </a:rPr>
                        <a:t>동아리</a:t>
                      </a:r>
                      <a:r>
                        <a:rPr sz="3500" b="1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3500" b="1" dirty="0" err="1">
                          <a:solidFill>
                            <a:srgbClr val="FFFFFF"/>
                          </a:solidFill>
                        </a:rPr>
                        <a:t>회장</a:t>
                      </a:r>
                      <a:endParaRPr sz="3500" b="1" dirty="0">
                        <a:solidFill>
                          <a:srgbClr val="FFFFFF"/>
                        </a:solidFill>
                      </a:endParaRP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0169">
                <a:tc>
                  <a:txBody>
                    <a:bodyPr/>
                    <a:lstStyle/>
                    <a:p>
                      <a:pPr algn="ctr" defTabSz="1828800"/>
                      <a:r>
                        <a:rPr sz="2000" b="1" dirty="0" err="1"/>
                        <a:t>총학생회장</a:t>
                      </a:r>
                      <a:r>
                        <a:rPr sz="2000" b="1" dirty="0"/>
                        <a:t> </a:t>
                      </a:r>
                      <a:r>
                        <a:rPr sz="2000" b="1" dirty="0" err="1"/>
                        <a:t>박혁재</a:t>
                      </a:r>
                      <a:endParaRPr sz="2000" b="1"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spcBef>
                          <a:spcPts val="600"/>
                        </a:spcBef>
                      </a:pPr>
                      <a:r>
                        <a:rPr sz="2000" b="1" dirty="0"/>
                        <a:t>(</a:t>
                      </a:r>
                      <a:r>
                        <a:rPr sz="2000" b="1" dirty="0" err="1"/>
                        <a:t>정경</a:t>
                      </a:r>
                      <a:r>
                        <a:rPr sz="2000" b="1" dirty="0"/>
                        <a:t>) 
</a:t>
                      </a:r>
                      <a:r>
                        <a:rPr sz="2000" b="1" dirty="0" err="1"/>
                        <a:t>회장</a:t>
                      </a:r>
                      <a:r>
                        <a:rPr sz="2000" b="1" dirty="0"/>
                        <a:t> </a:t>
                      </a:r>
                      <a:r>
                        <a:rPr sz="2000" b="1" dirty="0" err="1"/>
                        <a:t>천우진</a:t>
                      </a:r>
                      <a:r>
                        <a:rPr sz="2000" b="1" dirty="0"/>
                        <a:t> </a:t>
                      </a:r>
                      <a:r>
                        <a:rPr sz="2000" b="1" dirty="0" err="1"/>
                        <a:t>부회장</a:t>
                      </a:r>
                      <a:r>
                        <a:rPr sz="2000" b="1" dirty="0"/>
                        <a:t> </a:t>
                      </a:r>
                      <a:r>
                        <a:rPr sz="2000" b="1" dirty="0" err="1"/>
                        <a:t>장서연</a:t>
                      </a:r>
                      <a:r>
                        <a:rPr sz="2000" b="1" dirty="0"/>
                        <a:t> 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1828800">
                        <a:spcBef>
                          <a:spcPts val="600"/>
                        </a:spcBef>
                      </a:pPr>
                      <a:r>
                        <a:rPr sz="2000" b="1" dirty="0" err="1"/>
                        <a:t>상학부</a:t>
                      </a:r>
                      <a:endParaRPr sz="2000" b="1"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1828800">
                        <a:spcBef>
                          <a:spcPts val="600"/>
                        </a:spcBef>
                      </a:pPr>
                      <a:r>
                        <a:rPr sz="2000" b="1" dirty="0" err="1"/>
                        <a:t>아카오니</a:t>
                      </a:r>
                      <a:r>
                        <a:rPr sz="2000" b="1" dirty="0"/>
                        <a:t> </a:t>
                      </a:r>
                      <a:r>
                        <a:rPr sz="2000" b="1" dirty="0" err="1"/>
                        <a:t>오명현</a:t>
                      </a:r>
                      <a:r>
                        <a:rPr sz="2000" b="1" dirty="0"/>
                        <a:t> 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0169">
                <a:tc>
                  <a:txBody>
                    <a:bodyPr/>
                    <a:lstStyle/>
                    <a:p>
                      <a:pPr algn="ctr" defTabSz="914400"/>
                      <a:r>
                        <a:rPr sz="2000" b="1"/>
                        <a:t>총학생부회장 노원주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spcBef>
                          <a:spcPts val="600"/>
                        </a:spcBef>
                      </a:pPr>
                      <a:r>
                        <a:rPr sz="2000" b="1" dirty="0"/>
                        <a:t>(</a:t>
                      </a:r>
                      <a:r>
                        <a:rPr sz="2000" b="1" dirty="0" err="1"/>
                        <a:t>국교</a:t>
                      </a:r>
                      <a:r>
                        <a:rPr sz="2000" b="1" dirty="0"/>
                        <a:t>) 
</a:t>
                      </a:r>
                      <a:r>
                        <a:rPr sz="2000" b="1" dirty="0" err="1"/>
                        <a:t>회장</a:t>
                      </a:r>
                      <a:r>
                        <a:rPr sz="2000" b="1" dirty="0"/>
                        <a:t> </a:t>
                      </a:r>
                      <a:r>
                        <a:rPr sz="2000" b="1" dirty="0" err="1"/>
                        <a:t>문종원</a:t>
                      </a:r>
                      <a:r>
                        <a:rPr sz="2000" b="1" dirty="0"/>
                        <a:t> 
</a:t>
                      </a:r>
                      <a:r>
                        <a:rPr sz="2000" b="1" dirty="0" err="1"/>
                        <a:t>부회장</a:t>
                      </a:r>
                      <a:r>
                        <a:rPr sz="2000" b="1" dirty="0"/>
                        <a:t> </a:t>
                      </a:r>
                      <a:r>
                        <a:rPr sz="2000" b="1" dirty="0" err="1"/>
                        <a:t>박윤서</a:t>
                      </a:r>
                      <a:r>
                        <a:rPr sz="2000" b="1" dirty="0"/>
                        <a:t> </a:t>
                      </a:r>
                      <a:r>
                        <a:rPr sz="2000" b="1" dirty="0" err="1"/>
                        <a:t>부회장</a:t>
                      </a:r>
                      <a:r>
                        <a:rPr sz="2000" b="1" dirty="0"/>
                        <a:t> </a:t>
                      </a:r>
                      <a:r>
                        <a:rPr sz="2000" b="1" dirty="0" err="1"/>
                        <a:t>김유진</a:t>
                      </a:r>
                      <a:r>
                        <a:rPr lang="en-US" sz="2000" b="1" dirty="0"/>
                        <a:t> </a:t>
                      </a:r>
                      <a:r>
                        <a:rPr lang="ko-KR" altLang="en-US" sz="2000" b="1" dirty="0"/>
                        <a:t>부회장 </a:t>
                      </a:r>
                      <a:r>
                        <a:rPr lang="ko-KR" altLang="en-US" sz="2000" b="1" dirty="0" err="1"/>
                        <a:t>김다윗</a:t>
                      </a:r>
                      <a:r>
                        <a:rPr sz="2000" b="1" dirty="0"/>
                        <a:t> 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1828800">
                        <a:spcBef>
                          <a:spcPts val="600"/>
                        </a:spcBef>
                      </a:pPr>
                      <a:r>
                        <a:rPr sz="2000" b="1" dirty="0" err="1"/>
                        <a:t>사회과학부</a:t>
                      </a:r>
                      <a:endParaRPr sz="2000" b="1"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1828800">
                        <a:spcBef>
                          <a:spcPts val="600"/>
                        </a:spcBef>
                      </a:pPr>
                      <a:r>
                        <a:rPr sz="2000" b="1"/>
                        <a:t>조음 안성모 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0169">
                <a:tc>
                  <a:txBody>
                    <a:bodyPr/>
                    <a:lstStyle/>
                    <a:p>
                      <a:pPr algn="ctr" defTabSz="914400"/>
                      <a:r>
                        <a:rPr sz="2000" b="1" dirty="0" err="1"/>
                        <a:t>회계역</a:t>
                      </a:r>
                      <a:r>
                        <a:rPr sz="2000" b="1" dirty="0"/>
                        <a:t> </a:t>
                      </a:r>
                      <a:r>
                        <a:rPr sz="2000" b="1" dirty="0" err="1"/>
                        <a:t>강준우</a:t>
                      </a:r>
                      <a:r>
                        <a:rPr sz="2000" b="1" dirty="0"/>
                        <a:t> 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spcBef>
                          <a:spcPts val="600"/>
                        </a:spcBef>
                      </a:pPr>
                      <a:r>
                        <a:rPr sz="2000" b="1" dirty="0"/>
                        <a:t>(</a:t>
                      </a:r>
                      <a:r>
                        <a:rPr sz="2000" b="1" dirty="0" err="1"/>
                        <a:t>법학부</a:t>
                      </a:r>
                      <a:r>
                        <a:rPr sz="2000" b="1" dirty="0"/>
                        <a:t>) 
</a:t>
                      </a:r>
                      <a:r>
                        <a:rPr sz="2000" b="1" dirty="0" err="1"/>
                        <a:t>회장</a:t>
                      </a:r>
                      <a:r>
                        <a:rPr sz="2000" b="1" dirty="0"/>
                        <a:t> </a:t>
                      </a:r>
                      <a:r>
                        <a:rPr sz="2000" b="1" dirty="0" err="1"/>
                        <a:t>구현민</a:t>
                      </a:r>
                      <a:r>
                        <a:rPr sz="2000" b="1" dirty="0"/>
                        <a:t> 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/>
                      <a:r>
                        <a:rPr sz="2000" b="1" dirty="0" err="1"/>
                        <a:t>교육학부</a:t>
                      </a:r>
                      <a:r>
                        <a:rPr sz="2000" b="1" dirty="0"/>
                        <a:t> 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/>
                      <a:r>
                        <a:rPr sz="2000" b="1"/>
                        <a:t>Wukda 양다윤 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60169">
                <a:tc>
                  <a:txBody>
                    <a:bodyPr/>
                    <a:lstStyle/>
                    <a:p>
                      <a:pPr algn="ctr" defTabSz="1828800"/>
                      <a:r>
                        <a:rPr sz="2000" b="1" dirty="0" err="1"/>
                        <a:t>감사역</a:t>
                      </a:r>
                      <a:r>
                        <a:rPr sz="2000" b="1" dirty="0"/>
                        <a:t> </a:t>
                      </a:r>
                      <a:r>
                        <a:rPr sz="2000" b="1" dirty="0" err="1"/>
                        <a:t>김나영</a:t>
                      </a:r>
                      <a:r>
                        <a:rPr sz="2000" b="1" dirty="0"/>
                        <a:t> 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spcBef>
                          <a:spcPts val="600"/>
                        </a:spcBef>
                      </a:pPr>
                      <a:r>
                        <a:rPr sz="2000" b="1" dirty="0"/>
                        <a:t>(</a:t>
                      </a:r>
                      <a:r>
                        <a:rPr sz="2000" b="1" dirty="0" err="1"/>
                        <a:t>문학</a:t>
                      </a:r>
                      <a:r>
                        <a:rPr sz="2000" b="1" dirty="0"/>
                        <a:t>/</a:t>
                      </a:r>
                      <a:r>
                        <a:rPr sz="2000" b="1" dirty="0" err="1"/>
                        <a:t>문화구상</a:t>
                      </a:r>
                      <a:r>
                        <a:rPr sz="2000" b="1" dirty="0"/>
                        <a:t>) 
</a:t>
                      </a:r>
                      <a:r>
                        <a:rPr sz="2000" b="1" dirty="0" err="1"/>
                        <a:t>회장</a:t>
                      </a:r>
                      <a:r>
                        <a:rPr sz="2000" b="1" dirty="0"/>
                        <a:t> </a:t>
                      </a:r>
                      <a:r>
                        <a:rPr sz="2000" b="1" dirty="0" err="1"/>
                        <a:t>안성모</a:t>
                      </a:r>
                      <a:r>
                        <a:rPr sz="2000" b="1" dirty="0"/>
                        <a:t> </a:t>
                      </a:r>
                      <a:r>
                        <a:rPr lang="ko-KR" altLang="en-US" sz="2000" b="1" dirty="0"/>
                        <a:t>부회장 박문수님 </a:t>
                      </a:r>
                      <a:endParaRPr sz="2000" b="1"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/>
                      <a:r>
                        <a:rPr sz="2000" b="1" dirty="0"/>
                        <a:t>*4월 전 </a:t>
                      </a:r>
                      <a:r>
                        <a:rPr sz="2000" b="1" dirty="0" err="1"/>
                        <a:t>희망</a:t>
                      </a:r>
                      <a:r>
                        <a:rPr sz="2000" b="1" dirty="0"/>
                        <a:t> 자 </a:t>
                      </a:r>
                      <a:r>
                        <a:rPr sz="2000" b="1" dirty="0" err="1"/>
                        <a:t>있을</a:t>
                      </a:r>
                      <a:r>
                        <a:rPr sz="2000" b="1" dirty="0"/>
                        <a:t> 시 </a:t>
                      </a:r>
                      <a:r>
                        <a:rPr sz="2000" b="1" dirty="0" err="1"/>
                        <a:t>선거</a:t>
                      </a:r>
                      <a:r>
                        <a:rPr sz="2000" b="1" dirty="0"/>
                        <a:t> </a:t>
                      </a:r>
                      <a:r>
                        <a:rPr sz="2000" b="1" dirty="0" err="1"/>
                        <a:t>진행</a:t>
                      </a:r>
                      <a:endParaRPr sz="2000" b="1"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2000"/>
                      </a:pPr>
                      <a:endParaRPr b="1" dirty="0"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60169">
                <a:tc>
                  <a:txBody>
                    <a:bodyPr/>
                    <a:lstStyle/>
                    <a:p>
                      <a:pPr algn="ctr" defTabSz="1828800">
                        <a:defRPr sz="2000"/>
                      </a:pPr>
                      <a:endParaRPr b="1"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spcBef>
                          <a:spcPts val="600"/>
                        </a:spcBef>
                      </a:pPr>
                      <a:r>
                        <a:rPr sz="2000" b="1" dirty="0"/>
                        <a:t>(</a:t>
                      </a:r>
                      <a:r>
                        <a:rPr sz="2000" b="1" dirty="0" err="1"/>
                        <a:t>이공</a:t>
                      </a:r>
                      <a:r>
                        <a:rPr sz="2000" b="1" dirty="0"/>
                        <a:t>) 
</a:t>
                      </a:r>
                      <a:r>
                        <a:rPr sz="2000" b="1" dirty="0" err="1"/>
                        <a:t>회장</a:t>
                      </a:r>
                      <a:r>
                        <a:rPr sz="2000" b="1" dirty="0"/>
                        <a:t> </a:t>
                      </a:r>
                      <a:r>
                        <a:rPr sz="2000" b="1" dirty="0" err="1"/>
                        <a:t>나윤주</a:t>
                      </a:r>
                      <a:r>
                        <a:rPr lang="en-US" sz="2000" b="1" dirty="0"/>
                        <a:t> </a:t>
                      </a:r>
                      <a:r>
                        <a:rPr sz="2000" b="1" dirty="0" err="1"/>
                        <a:t>부회장</a:t>
                      </a:r>
                      <a:r>
                        <a:rPr sz="2000" b="1" dirty="0"/>
                        <a:t> </a:t>
                      </a:r>
                      <a:r>
                        <a:rPr sz="2000" b="1" dirty="0" err="1"/>
                        <a:t>김재희</a:t>
                      </a:r>
                      <a:r>
                        <a:rPr sz="2000" b="1" dirty="0"/>
                        <a:t> 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2000"/>
                      </a:pPr>
                      <a:endParaRPr b="1"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2000"/>
                      </a:pPr>
                      <a:endParaRPr b="1" dirty="0"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60169">
                <a:tc>
                  <a:txBody>
                    <a:bodyPr/>
                    <a:lstStyle/>
                    <a:p>
                      <a:pPr algn="ctr" defTabSz="1828800">
                        <a:defRPr sz="2000"/>
                      </a:pPr>
                      <a:endParaRPr b="1"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(</a:t>
                      </a:r>
                      <a:r>
                        <a:rPr lang="ko-KR" altLang="en-US" sz="2000" b="1" dirty="0"/>
                        <a:t>스포츠</a:t>
                      </a:r>
                      <a:r>
                        <a:rPr lang="en-US" altLang="ko-KR" sz="2000" b="1" dirty="0"/>
                        <a:t>/</a:t>
                      </a:r>
                      <a:r>
                        <a:rPr lang="ko-KR" altLang="en-US" sz="2000" b="1" dirty="0"/>
                        <a:t>인간 과학</a:t>
                      </a:r>
                      <a:r>
                        <a:rPr lang="en-US" altLang="ko-KR" sz="2000" b="1" dirty="0"/>
                        <a:t>)</a:t>
                      </a:r>
                    </a:p>
                    <a:p>
                      <a:pPr algn="ctr" defTabSz="1828800">
                        <a:spcBef>
                          <a:spcPts val="600"/>
                        </a:spcBef>
                      </a:pPr>
                      <a:r>
                        <a:rPr lang="ko-KR" altLang="en-US" sz="2000" b="1" dirty="0"/>
                        <a:t>회장 양유진</a:t>
                      </a:r>
                      <a:endParaRPr sz="2000" b="1"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2000"/>
                      </a:pPr>
                      <a:endParaRPr b="1"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2000"/>
                      </a:pPr>
                      <a:endParaRPr b="1" dirty="0"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69488379"/>
                  </a:ext>
                </a:extLst>
              </a:tr>
            </a:tbl>
          </a:graphicData>
        </a:graphic>
      </p:graphicFrame>
      <p:pic>
        <p:nvPicPr>
          <p:cNvPr id="5" name="136119406_446988259810862_949669927878369366_n.jpeg" descr="136119406_446988259810862_949669927878369366_n.jpeg">
            <a:extLst>
              <a:ext uri="{FF2B5EF4-FFF2-40B4-BE49-F238E27FC236}">
                <a16:creationId xmlns:a16="http://schemas.microsoft.com/office/drawing/2014/main" id="{20D4C412-DF0D-4F4C-A9EF-6FAD9782F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5297" y="351693"/>
            <a:ext cx="4009781" cy="24528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 알고리즘"/>
          <p:cNvSpPr txBox="1"/>
          <p:nvPr/>
        </p:nvSpPr>
        <p:spPr>
          <a:xfrm>
            <a:off x="2437764" y="1723029"/>
            <a:ext cx="19508472" cy="1231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7" tIns="91437" rIns="91437" bIns="91437">
            <a:spAutoFit/>
          </a:bodyPr>
          <a:lstStyle>
            <a:lvl1pPr defTabSz="1828800">
              <a:defRPr sz="8000" b="1">
                <a:solidFill>
                  <a:srgbClr val="404040"/>
                </a:solidFill>
              </a:defRPr>
            </a:lvl1pPr>
          </a:lstStyle>
          <a:p>
            <a:pPr defTabSz="1828800">
              <a:defRPr sz="6800" b="1">
                <a:solidFill>
                  <a:srgbClr val="404040"/>
                </a:solidFill>
              </a:defRPr>
            </a:pPr>
            <a:r>
              <a:rPr lang="ko-KR" altLang="en-US" dirty="0"/>
              <a:t>회의 목차</a:t>
            </a:r>
            <a:r>
              <a:rPr lang="en-US" altLang="ko-KR" dirty="0"/>
              <a:t>:</a:t>
            </a:r>
          </a:p>
        </p:txBody>
      </p:sp>
      <p:sp>
        <p:nvSpPr>
          <p:cNvPr id="170" name="Line"/>
          <p:cNvSpPr/>
          <p:nvPr/>
        </p:nvSpPr>
        <p:spPr>
          <a:xfrm>
            <a:off x="1721597" y="3196834"/>
            <a:ext cx="20948697" cy="1"/>
          </a:xfrm>
          <a:prstGeom prst="line">
            <a:avLst/>
          </a:prstGeom>
          <a:ln w="50800">
            <a:solidFill>
              <a:srgbClr val="872827"/>
            </a:solidFill>
            <a:miter lim="400000"/>
          </a:ln>
        </p:spPr>
        <p:txBody>
          <a:bodyPr lIns="91437" tIns="91437" rIns="91437" bIns="91437"/>
          <a:lstStyle/>
          <a:p>
            <a:pPr algn="l"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9B94E1-9DFF-4381-99C3-F6204E952148}"/>
              </a:ext>
            </a:extLst>
          </p:cNvPr>
          <p:cNvSpPr txBox="1"/>
          <p:nvPr/>
        </p:nvSpPr>
        <p:spPr>
          <a:xfrm>
            <a:off x="1721596" y="4572776"/>
            <a:ext cx="20948697" cy="77098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914400" indent="-914400" algn="l" defTabSz="1828800">
              <a:buAutoNum type="arabicParenBoth"/>
              <a:defRPr sz="5500">
                <a:solidFill>
                  <a:srgbClr val="404040"/>
                </a:solidFill>
              </a:defRPr>
            </a:pPr>
            <a:r>
              <a:rPr lang="ko-KR" altLang="en-US" dirty="0"/>
              <a:t>교우회 인사 후기</a:t>
            </a:r>
            <a:endParaRPr lang="en-US" altLang="ko-KR" dirty="0"/>
          </a:p>
          <a:p>
            <a:pPr algn="l" defTabSz="1828800">
              <a:defRPr sz="5500">
                <a:solidFill>
                  <a:srgbClr val="404040"/>
                </a:solidFill>
              </a:defRPr>
            </a:pPr>
            <a:endParaRPr lang="en-US" altLang="ko-KR" dirty="0"/>
          </a:p>
          <a:p>
            <a:pPr algn="l" defTabSz="1828800">
              <a:defRPr sz="5500">
                <a:solidFill>
                  <a:srgbClr val="404040"/>
                </a:solidFill>
              </a:defRPr>
            </a:pPr>
            <a:r>
              <a:rPr lang="en-US" altLang="ko-KR" dirty="0"/>
              <a:t>(2)</a:t>
            </a:r>
            <a:r>
              <a:rPr lang="ko-KR" altLang="en-US" dirty="0"/>
              <a:t> 학부 </a:t>
            </a:r>
            <a:r>
              <a:rPr lang="en-US" altLang="ko-KR" dirty="0"/>
              <a:t>/ </a:t>
            </a:r>
            <a:r>
              <a:rPr lang="ko-KR" altLang="en-US" dirty="0"/>
              <a:t>위원회 안건</a:t>
            </a:r>
          </a:p>
          <a:p>
            <a:pPr algn="l" defTabSz="1828800">
              <a:defRPr sz="5500">
                <a:solidFill>
                  <a:srgbClr val="404040"/>
                </a:solidFill>
              </a:defRPr>
            </a:pPr>
            <a:endParaRPr lang="en-US" altLang="ko-KR" dirty="0"/>
          </a:p>
          <a:p>
            <a:pPr algn="l" defTabSz="1828800">
              <a:defRPr sz="5500">
                <a:solidFill>
                  <a:srgbClr val="404040"/>
                </a:solidFill>
              </a:defRPr>
            </a:pPr>
            <a:r>
              <a:rPr lang="en-US" altLang="ko-KR" dirty="0"/>
              <a:t>(3)</a:t>
            </a:r>
            <a:r>
              <a:rPr lang="ko-KR" altLang="en-US" dirty="0"/>
              <a:t> 총학생회 연간 계획 리뷰 </a:t>
            </a:r>
            <a:endParaRPr lang="en-US" altLang="ko-KR" dirty="0"/>
          </a:p>
          <a:p>
            <a:pPr algn="l" defTabSz="1828800">
              <a:defRPr sz="5500">
                <a:solidFill>
                  <a:srgbClr val="404040"/>
                </a:solidFill>
              </a:defRPr>
            </a:pPr>
            <a:endParaRPr lang="en-US" altLang="ko-KR" dirty="0"/>
          </a:p>
          <a:p>
            <a:pPr algn="l" defTabSz="1828800">
              <a:defRPr sz="5500">
                <a:solidFill>
                  <a:srgbClr val="404040"/>
                </a:solidFill>
              </a:defRPr>
            </a:pPr>
            <a:r>
              <a:rPr lang="en-US" altLang="ko-KR" dirty="0"/>
              <a:t>(4) </a:t>
            </a:r>
            <a:r>
              <a:rPr lang="ko-KR" altLang="en-US" dirty="0"/>
              <a:t>국제교양학부 신입생 설명회 안내</a:t>
            </a:r>
            <a:endParaRPr lang="en-US" altLang="ko-KR" dirty="0"/>
          </a:p>
          <a:p>
            <a:pPr algn="l" defTabSz="1828800">
              <a:defRPr sz="5500">
                <a:solidFill>
                  <a:srgbClr val="404040"/>
                </a:solidFill>
              </a:defRPr>
            </a:pPr>
            <a:endParaRPr lang="en-US" altLang="ko-KR" dirty="0"/>
          </a:p>
          <a:p>
            <a:pPr algn="l" defTabSz="1828800">
              <a:defRPr sz="5500">
                <a:solidFill>
                  <a:srgbClr val="404040"/>
                </a:solidFill>
              </a:defRPr>
            </a:pPr>
            <a:r>
              <a:rPr lang="en-US" altLang="ko-KR" dirty="0"/>
              <a:t>(5) </a:t>
            </a:r>
            <a:r>
              <a:rPr lang="ko-KR" altLang="en-US" dirty="0"/>
              <a:t>공지사항</a:t>
            </a:r>
          </a:p>
        </p:txBody>
      </p:sp>
      <p:pic>
        <p:nvPicPr>
          <p:cNvPr id="7" name="136119406_446988259810862_949669927878369366_n.jpeg" descr="136119406_446988259810862_949669927878369366_n.jpeg">
            <a:extLst>
              <a:ext uri="{FF2B5EF4-FFF2-40B4-BE49-F238E27FC236}">
                <a16:creationId xmlns:a16="http://schemas.microsoft.com/office/drawing/2014/main" id="{5D3646A5-E4DF-4FE9-A869-1D171C568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0549" y="462984"/>
            <a:ext cx="4119745" cy="252009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2921904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 알고리즘"/>
          <p:cNvSpPr txBox="1"/>
          <p:nvPr/>
        </p:nvSpPr>
        <p:spPr>
          <a:xfrm>
            <a:off x="1980564" y="1664257"/>
            <a:ext cx="19508472" cy="1231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7" tIns="91437" rIns="91437" bIns="91437">
            <a:spAutoFit/>
          </a:bodyPr>
          <a:lstStyle>
            <a:lvl1pPr defTabSz="1828800">
              <a:defRPr sz="8000" b="1">
                <a:solidFill>
                  <a:srgbClr val="404040"/>
                </a:solidFill>
              </a:defRPr>
            </a:lvl1pPr>
          </a:lstStyle>
          <a:p>
            <a:pPr defTabSz="1828800">
              <a:defRPr sz="6800" b="1">
                <a:solidFill>
                  <a:srgbClr val="404040"/>
                </a:solidFill>
              </a:defRPr>
            </a:pPr>
            <a:r>
              <a:rPr lang="ko-KR" altLang="en-US" dirty="0"/>
              <a:t>교우회 인사 후기    </a:t>
            </a:r>
            <a:endParaRPr lang="en-US" altLang="ko-KR" dirty="0"/>
          </a:p>
        </p:txBody>
      </p:sp>
      <p:sp>
        <p:nvSpPr>
          <p:cNvPr id="170" name="Line"/>
          <p:cNvSpPr/>
          <p:nvPr/>
        </p:nvSpPr>
        <p:spPr>
          <a:xfrm>
            <a:off x="1721597" y="3196834"/>
            <a:ext cx="20948697" cy="1"/>
          </a:xfrm>
          <a:prstGeom prst="line">
            <a:avLst/>
          </a:prstGeom>
          <a:ln w="50800">
            <a:solidFill>
              <a:srgbClr val="872827"/>
            </a:solidFill>
            <a:miter lim="400000"/>
          </a:ln>
        </p:spPr>
        <p:txBody>
          <a:bodyPr lIns="91437" tIns="91437" rIns="91437" bIns="91437"/>
          <a:lstStyle/>
          <a:p>
            <a:pPr algn="l"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pic>
        <p:nvPicPr>
          <p:cNvPr id="7" name="136119406_446988259810862_949669927878369366_n.jpeg" descr="136119406_446988259810862_949669927878369366_n.jpeg">
            <a:extLst>
              <a:ext uri="{FF2B5EF4-FFF2-40B4-BE49-F238E27FC236}">
                <a16:creationId xmlns:a16="http://schemas.microsoft.com/office/drawing/2014/main" id="{5D3646A5-E4DF-4FE9-A869-1D171C568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0549" y="462984"/>
            <a:ext cx="4119745" cy="252009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AFCCDF59-F4F3-44B9-B5FC-BC2A4682CB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45" y="3847237"/>
            <a:ext cx="10937108" cy="820450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2072F56D-B373-46B8-95C3-DDBA68C4F1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8704" y="3847237"/>
            <a:ext cx="10939340" cy="820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69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 알고리즘"/>
          <p:cNvSpPr txBox="1"/>
          <p:nvPr/>
        </p:nvSpPr>
        <p:spPr>
          <a:xfrm>
            <a:off x="2437764" y="1723029"/>
            <a:ext cx="19508472" cy="1231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7" tIns="91437" rIns="91437" bIns="91437">
            <a:spAutoFit/>
          </a:bodyPr>
          <a:lstStyle>
            <a:lvl1pPr defTabSz="1828800">
              <a:defRPr sz="8000" b="1">
                <a:solidFill>
                  <a:srgbClr val="404040"/>
                </a:solidFill>
              </a:defRPr>
            </a:lvl1pPr>
          </a:lstStyle>
          <a:p>
            <a:pPr defTabSz="1828800">
              <a:defRPr sz="6800" b="1">
                <a:solidFill>
                  <a:srgbClr val="404040"/>
                </a:solidFill>
              </a:defRPr>
            </a:pPr>
            <a:r>
              <a:rPr lang="ko-KR" altLang="en-US" dirty="0"/>
              <a:t>학부</a:t>
            </a:r>
            <a:r>
              <a:rPr lang="en-US" altLang="ko-KR" dirty="0"/>
              <a:t>/</a:t>
            </a:r>
            <a:r>
              <a:rPr lang="ko-KR" altLang="en-US" dirty="0"/>
              <a:t>위원회 건의 안건 </a:t>
            </a:r>
            <a:r>
              <a:rPr lang="en-US" altLang="ko-KR" dirty="0"/>
              <a:t>:</a:t>
            </a:r>
          </a:p>
        </p:txBody>
      </p:sp>
      <p:sp>
        <p:nvSpPr>
          <p:cNvPr id="170" name="Line"/>
          <p:cNvSpPr/>
          <p:nvPr/>
        </p:nvSpPr>
        <p:spPr>
          <a:xfrm>
            <a:off x="1721597" y="3196834"/>
            <a:ext cx="20948697" cy="1"/>
          </a:xfrm>
          <a:prstGeom prst="line">
            <a:avLst/>
          </a:prstGeom>
          <a:ln w="50800">
            <a:solidFill>
              <a:srgbClr val="872827"/>
            </a:solidFill>
            <a:miter lim="400000"/>
          </a:ln>
        </p:spPr>
        <p:txBody>
          <a:bodyPr lIns="91437" tIns="91437" rIns="91437" bIns="91437"/>
          <a:lstStyle/>
          <a:p>
            <a:pPr algn="l"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pic>
        <p:nvPicPr>
          <p:cNvPr id="7" name="136119406_446988259810862_949669927878369366_n.jpeg" descr="136119406_446988259810862_949669927878369366_n.jpeg">
            <a:extLst>
              <a:ext uri="{FF2B5EF4-FFF2-40B4-BE49-F238E27FC236}">
                <a16:creationId xmlns:a16="http://schemas.microsoft.com/office/drawing/2014/main" id="{5D3646A5-E4DF-4FE9-A869-1D171C568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0549" y="462984"/>
            <a:ext cx="4119745" cy="252009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" name="그룹 3">
            <a:extLst>
              <a:ext uri="{FF2B5EF4-FFF2-40B4-BE49-F238E27FC236}">
                <a16:creationId xmlns:a16="http://schemas.microsoft.com/office/drawing/2014/main" id="{EFA412BC-1874-4A29-BD7C-35934A51C1CA}"/>
              </a:ext>
            </a:extLst>
          </p:cNvPr>
          <p:cNvGrpSpPr/>
          <p:nvPr/>
        </p:nvGrpSpPr>
        <p:grpSpPr>
          <a:xfrm>
            <a:off x="1840393" y="10088673"/>
            <a:ext cx="20889069" cy="3084940"/>
            <a:chOff x="1687994" y="3315434"/>
            <a:chExt cx="21007866" cy="3084940"/>
          </a:xfrm>
        </p:grpSpPr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CBD003C5-2435-48FD-BB51-FD2DC60937E8}"/>
                </a:ext>
              </a:extLst>
            </p:cNvPr>
            <p:cNvSpPr/>
            <p:nvPr/>
          </p:nvSpPr>
          <p:spPr>
            <a:xfrm>
              <a:off x="1687994" y="3315434"/>
              <a:ext cx="21007866" cy="3084940"/>
            </a:xfrm>
            <a:prstGeom prst="roundRect">
              <a:avLst/>
            </a:prstGeom>
            <a:solidFill>
              <a:schemeClr val="bg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" name="사각형: 둥근 모서리 2">
              <a:extLst>
                <a:ext uri="{FF2B5EF4-FFF2-40B4-BE49-F238E27FC236}">
                  <a16:creationId xmlns:a16="http://schemas.microsoft.com/office/drawing/2014/main" id="{A07164B2-2C3F-4F7C-AAE8-55E7A33E3407}"/>
                </a:ext>
              </a:extLst>
            </p:cNvPr>
            <p:cNvSpPr/>
            <p:nvPr/>
          </p:nvSpPr>
          <p:spPr>
            <a:xfrm>
              <a:off x="1721596" y="3461920"/>
              <a:ext cx="3249835" cy="2692695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2E8E239A-10B1-468D-B3A6-0CE7AD7171BD}"/>
              </a:ext>
            </a:extLst>
          </p:cNvPr>
          <p:cNvGrpSpPr/>
          <p:nvPr/>
        </p:nvGrpSpPr>
        <p:grpSpPr>
          <a:xfrm>
            <a:off x="1840394" y="6732734"/>
            <a:ext cx="20829900" cy="3084940"/>
            <a:chOff x="1687994" y="3315434"/>
            <a:chExt cx="21007866" cy="3084940"/>
          </a:xfrm>
        </p:grpSpPr>
        <p:sp>
          <p:nvSpPr>
            <p:cNvPr id="56" name="사각형: 둥근 모서리 55">
              <a:extLst>
                <a:ext uri="{FF2B5EF4-FFF2-40B4-BE49-F238E27FC236}">
                  <a16:creationId xmlns:a16="http://schemas.microsoft.com/office/drawing/2014/main" id="{84BECF90-CE4D-42E9-A4CA-3442E864B505}"/>
                </a:ext>
              </a:extLst>
            </p:cNvPr>
            <p:cNvSpPr/>
            <p:nvPr/>
          </p:nvSpPr>
          <p:spPr>
            <a:xfrm>
              <a:off x="1687994" y="3315434"/>
              <a:ext cx="21007866" cy="3084940"/>
            </a:xfrm>
            <a:prstGeom prst="roundRect">
              <a:avLst/>
            </a:prstGeom>
            <a:solidFill>
              <a:schemeClr val="bg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7" name="사각형: 둥근 모서리 56">
              <a:extLst>
                <a:ext uri="{FF2B5EF4-FFF2-40B4-BE49-F238E27FC236}">
                  <a16:creationId xmlns:a16="http://schemas.microsoft.com/office/drawing/2014/main" id="{6A5A2C32-0172-4F9A-B611-D21FA0EEC209}"/>
                </a:ext>
              </a:extLst>
            </p:cNvPr>
            <p:cNvSpPr/>
            <p:nvPr/>
          </p:nvSpPr>
          <p:spPr>
            <a:xfrm>
              <a:off x="1721596" y="3461920"/>
              <a:ext cx="3249835" cy="2692695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4893A5E2-3914-403B-9FC9-D9D707C8754F}"/>
              </a:ext>
            </a:extLst>
          </p:cNvPr>
          <p:cNvGrpSpPr/>
          <p:nvPr/>
        </p:nvGrpSpPr>
        <p:grpSpPr>
          <a:xfrm>
            <a:off x="1840394" y="3467834"/>
            <a:ext cx="21007866" cy="3084940"/>
            <a:chOff x="1687994" y="3315434"/>
            <a:chExt cx="21007866" cy="3084940"/>
          </a:xfrm>
        </p:grpSpPr>
        <p:sp>
          <p:nvSpPr>
            <p:cNvPr id="59" name="사각형: 둥근 모서리 58">
              <a:extLst>
                <a:ext uri="{FF2B5EF4-FFF2-40B4-BE49-F238E27FC236}">
                  <a16:creationId xmlns:a16="http://schemas.microsoft.com/office/drawing/2014/main" id="{4F9F1777-EC52-4B58-8B15-49D02BDF2DF9}"/>
                </a:ext>
              </a:extLst>
            </p:cNvPr>
            <p:cNvSpPr/>
            <p:nvPr/>
          </p:nvSpPr>
          <p:spPr>
            <a:xfrm>
              <a:off x="1687994" y="3315434"/>
              <a:ext cx="21007866" cy="3084940"/>
            </a:xfrm>
            <a:prstGeom prst="roundRect">
              <a:avLst/>
            </a:prstGeom>
            <a:solidFill>
              <a:schemeClr val="bg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60" name="사각형: 둥근 모서리 59">
              <a:extLst>
                <a:ext uri="{FF2B5EF4-FFF2-40B4-BE49-F238E27FC236}">
                  <a16:creationId xmlns:a16="http://schemas.microsoft.com/office/drawing/2014/main" id="{EFE7F34F-AAF8-4737-81F9-AE0ADAEB41D7}"/>
                </a:ext>
              </a:extLst>
            </p:cNvPr>
            <p:cNvSpPr/>
            <p:nvPr/>
          </p:nvSpPr>
          <p:spPr>
            <a:xfrm>
              <a:off x="1721596" y="3461920"/>
              <a:ext cx="3249835" cy="2692695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2439CEA-87E4-4CE3-9C8A-4D443FC474E6}"/>
              </a:ext>
            </a:extLst>
          </p:cNvPr>
          <p:cNvSpPr txBox="1"/>
          <p:nvPr/>
        </p:nvSpPr>
        <p:spPr>
          <a:xfrm>
            <a:off x="2297790" y="7804939"/>
            <a:ext cx="2046313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48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학부명</a:t>
            </a:r>
            <a:endParaRPr kumimoji="0" lang="ko-KR" altLang="en-US" sz="4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C3C2B09-92F8-4B56-9B2C-79DA9E0339E9}"/>
              </a:ext>
            </a:extLst>
          </p:cNvPr>
          <p:cNvSpPr txBox="1"/>
          <p:nvPr/>
        </p:nvSpPr>
        <p:spPr>
          <a:xfrm>
            <a:off x="2297790" y="11160878"/>
            <a:ext cx="2046313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48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학부명</a:t>
            </a:r>
            <a:endParaRPr kumimoji="0" lang="ko-KR" altLang="en-US" sz="4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4FE9FF8-961C-4F1E-AE0C-A161AD55848E}"/>
              </a:ext>
            </a:extLst>
          </p:cNvPr>
          <p:cNvSpPr txBox="1"/>
          <p:nvPr/>
        </p:nvSpPr>
        <p:spPr>
          <a:xfrm>
            <a:off x="2450189" y="4540039"/>
            <a:ext cx="2046313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48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학부명</a:t>
            </a:r>
            <a:endParaRPr kumimoji="0" lang="ko-KR" altLang="en-US" sz="4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8132623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 알고리즘"/>
          <p:cNvSpPr txBox="1"/>
          <p:nvPr/>
        </p:nvSpPr>
        <p:spPr>
          <a:xfrm>
            <a:off x="1721596" y="1107479"/>
            <a:ext cx="19508472" cy="1231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7" tIns="91437" rIns="91437" bIns="91437">
            <a:spAutoFit/>
          </a:bodyPr>
          <a:lstStyle>
            <a:lvl1pPr defTabSz="1828800">
              <a:defRPr sz="8000" b="1">
                <a:solidFill>
                  <a:srgbClr val="404040"/>
                </a:solidFill>
              </a:defRPr>
            </a:lvl1pPr>
          </a:lstStyle>
          <a:p>
            <a:pPr defTabSz="1828800">
              <a:defRPr sz="6800" b="1">
                <a:solidFill>
                  <a:srgbClr val="404040"/>
                </a:solidFill>
              </a:defRPr>
            </a:pPr>
            <a:r>
              <a:rPr lang="ko-KR" altLang="en-US" dirty="0"/>
              <a:t>총학생회 연간 계획 리뷰</a:t>
            </a:r>
            <a:r>
              <a:rPr lang="en-US" altLang="ko-KR" dirty="0"/>
              <a:t>:</a:t>
            </a:r>
          </a:p>
        </p:txBody>
      </p:sp>
      <p:sp>
        <p:nvSpPr>
          <p:cNvPr id="170" name="Line"/>
          <p:cNvSpPr/>
          <p:nvPr/>
        </p:nvSpPr>
        <p:spPr>
          <a:xfrm>
            <a:off x="1721596" y="2552338"/>
            <a:ext cx="20948697" cy="1"/>
          </a:xfrm>
          <a:prstGeom prst="line">
            <a:avLst/>
          </a:prstGeom>
          <a:ln w="50800">
            <a:solidFill>
              <a:srgbClr val="872827"/>
            </a:solidFill>
            <a:miter lim="400000"/>
          </a:ln>
        </p:spPr>
        <p:txBody>
          <a:bodyPr lIns="91437" tIns="91437" rIns="91437" bIns="91437"/>
          <a:lstStyle/>
          <a:p>
            <a:pPr algn="l"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pic>
        <p:nvPicPr>
          <p:cNvPr id="7" name="136119406_446988259810862_949669927878369366_n.jpeg" descr="136119406_446988259810862_949669927878369366_n.jpeg">
            <a:extLst>
              <a:ext uri="{FF2B5EF4-FFF2-40B4-BE49-F238E27FC236}">
                <a16:creationId xmlns:a16="http://schemas.microsoft.com/office/drawing/2014/main" id="{5D3646A5-E4DF-4FE9-A869-1D171C568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5785" y="423888"/>
            <a:ext cx="3130061" cy="191469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1FCB97B3-FFB0-472C-9FA8-AC929DC1B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596" y="2983075"/>
            <a:ext cx="20948697" cy="1071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79731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 알고리즘"/>
          <p:cNvSpPr txBox="1"/>
          <p:nvPr/>
        </p:nvSpPr>
        <p:spPr>
          <a:xfrm>
            <a:off x="2437764" y="5925752"/>
            <a:ext cx="19508472" cy="1469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7" tIns="91437" rIns="91437" bIns="91437">
            <a:spAutoFit/>
          </a:bodyPr>
          <a:lstStyle>
            <a:lvl1pPr defTabSz="1828800">
              <a:defRPr sz="8000" b="1">
                <a:solidFill>
                  <a:srgbClr val="404040"/>
                </a:solidFill>
              </a:defRPr>
            </a:lvl1pPr>
          </a:lstStyle>
          <a:p>
            <a:r>
              <a:rPr lang="ko-KR" altLang="en-US" dirty="0"/>
              <a:t>국제교양학부 신입생 설명회 안내</a:t>
            </a:r>
            <a:endParaRPr dirty="0"/>
          </a:p>
        </p:txBody>
      </p:sp>
      <p:sp>
        <p:nvSpPr>
          <p:cNvPr id="169" name="Line"/>
          <p:cNvSpPr/>
          <p:nvPr/>
        </p:nvSpPr>
        <p:spPr>
          <a:xfrm>
            <a:off x="1721597" y="7395392"/>
            <a:ext cx="20948697" cy="1"/>
          </a:xfrm>
          <a:prstGeom prst="line">
            <a:avLst/>
          </a:prstGeom>
          <a:ln w="50800">
            <a:solidFill>
              <a:srgbClr val="316FAC"/>
            </a:solidFill>
            <a:miter lim="400000"/>
          </a:ln>
        </p:spPr>
        <p:txBody>
          <a:bodyPr lIns="91437" tIns="91437" rIns="91437" bIns="91437"/>
          <a:lstStyle/>
          <a:p>
            <a:pPr algn="l"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0" name="Line"/>
          <p:cNvSpPr/>
          <p:nvPr/>
        </p:nvSpPr>
        <p:spPr>
          <a:xfrm>
            <a:off x="1721597" y="7395392"/>
            <a:ext cx="20948697" cy="1"/>
          </a:xfrm>
          <a:prstGeom prst="line">
            <a:avLst/>
          </a:prstGeom>
          <a:ln w="50800">
            <a:solidFill>
              <a:srgbClr val="872827"/>
            </a:solidFill>
            <a:miter lim="400000"/>
          </a:ln>
        </p:spPr>
        <p:txBody>
          <a:bodyPr lIns="91437" tIns="91437" rIns="91437" bIns="91437"/>
          <a:lstStyle/>
          <a:p>
            <a:pPr algn="l"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5" name="136119406_446988259810862_949669927878369366_n.jpeg" descr="136119406_446988259810862_949669927878369366_n.jpeg">
            <a:extLst>
              <a:ext uri="{FF2B5EF4-FFF2-40B4-BE49-F238E27FC236}">
                <a16:creationId xmlns:a16="http://schemas.microsoft.com/office/drawing/2014/main" id="{DB90B262-6C2F-47E8-85CA-CB349A581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5297" y="351693"/>
            <a:ext cx="4009781" cy="245282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7991607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 알고리즘"/>
          <p:cNvSpPr txBox="1"/>
          <p:nvPr/>
        </p:nvSpPr>
        <p:spPr>
          <a:xfrm>
            <a:off x="1980564" y="1664257"/>
            <a:ext cx="19508472" cy="1231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7" tIns="91437" rIns="91437" bIns="91437">
            <a:spAutoFit/>
          </a:bodyPr>
          <a:lstStyle>
            <a:lvl1pPr defTabSz="1828800">
              <a:defRPr sz="8000" b="1">
                <a:solidFill>
                  <a:srgbClr val="404040"/>
                </a:solidFill>
              </a:defRPr>
            </a:lvl1pPr>
          </a:lstStyle>
          <a:p>
            <a:pPr defTabSz="1828800">
              <a:defRPr sz="6800" b="1">
                <a:solidFill>
                  <a:srgbClr val="404040"/>
                </a:solidFill>
              </a:defRPr>
            </a:pPr>
            <a:r>
              <a:rPr lang="ko-KR" altLang="en-US" dirty="0"/>
              <a:t>국제교양학부 신입생 설명회</a:t>
            </a:r>
            <a:r>
              <a:rPr lang="en-US" altLang="ko-KR" dirty="0"/>
              <a:t>:</a:t>
            </a:r>
          </a:p>
        </p:txBody>
      </p:sp>
      <p:sp>
        <p:nvSpPr>
          <p:cNvPr id="170" name="Line"/>
          <p:cNvSpPr/>
          <p:nvPr/>
        </p:nvSpPr>
        <p:spPr>
          <a:xfrm>
            <a:off x="1721597" y="3196834"/>
            <a:ext cx="20948697" cy="1"/>
          </a:xfrm>
          <a:prstGeom prst="line">
            <a:avLst/>
          </a:prstGeom>
          <a:ln w="50800">
            <a:solidFill>
              <a:srgbClr val="872827"/>
            </a:solidFill>
            <a:miter lim="400000"/>
          </a:ln>
        </p:spPr>
        <p:txBody>
          <a:bodyPr lIns="91437" tIns="91437" rIns="91437" bIns="91437"/>
          <a:lstStyle/>
          <a:p>
            <a:pPr algn="l"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9B94E1-9DFF-4381-99C3-F6204E952148}"/>
              </a:ext>
            </a:extLst>
          </p:cNvPr>
          <p:cNvSpPr txBox="1"/>
          <p:nvPr/>
        </p:nvSpPr>
        <p:spPr>
          <a:xfrm>
            <a:off x="1721596" y="4572776"/>
            <a:ext cx="20948697" cy="60170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685800" indent="-685800" algn="l" defTabSz="1828800">
              <a:buFont typeface="Arial" panose="020B0604020202020204" pitchFamily="34" charset="0"/>
              <a:buChar char="•"/>
              <a:defRPr sz="5500">
                <a:solidFill>
                  <a:srgbClr val="404040"/>
                </a:solidFill>
              </a:defRPr>
            </a:pPr>
            <a:r>
              <a:rPr lang="en-US" altLang="ko-KR" dirty="0"/>
              <a:t>3</a:t>
            </a:r>
            <a:r>
              <a:rPr lang="ko-KR" altLang="en-US" dirty="0"/>
              <a:t>월 첫째 주 평일 </a:t>
            </a:r>
            <a:r>
              <a:rPr lang="en-US" altLang="ko-KR" dirty="0"/>
              <a:t>(3/1</a:t>
            </a:r>
            <a:r>
              <a:rPr lang="ko-KR" altLang="en-US" dirty="0"/>
              <a:t>일</a:t>
            </a:r>
            <a:r>
              <a:rPr lang="en-US" altLang="ko-KR" dirty="0"/>
              <a:t>, 3/3</a:t>
            </a:r>
            <a:r>
              <a:rPr lang="ko-KR" altLang="en-US" dirty="0"/>
              <a:t>일 제외</a:t>
            </a:r>
            <a:r>
              <a:rPr lang="en-US" altLang="ko-KR" dirty="0"/>
              <a:t>) </a:t>
            </a:r>
            <a:r>
              <a:rPr lang="ko-KR" altLang="en-US" dirty="0"/>
              <a:t>오후 진행 예정 </a:t>
            </a:r>
            <a:endParaRPr lang="en-US" altLang="ko-KR" dirty="0"/>
          </a:p>
          <a:p>
            <a:pPr marL="685800" indent="-685800" algn="l" defTabSz="1828800">
              <a:buFont typeface="Arial" panose="020B0604020202020204" pitchFamily="34" charset="0"/>
              <a:buChar char="•"/>
              <a:defRPr sz="5500">
                <a:solidFill>
                  <a:srgbClr val="404040"/>
                </a:solidFill>
              </a:defRPr>
            </a:pPr>
            <a:endParaRPr lang="en-US" altLang="ko-KR" dirty="0"/>
          </a:p>
          <a:p>
            <a:pPr marL="685800" indent="-685800" algn="l" defTabSz="1828800">
              <a:buFont typeface="Arial" panose="020B0604020202020204" pitchFamily="34" charset="0"/>
              <a:buChar char="•"/>
              <a:defRPr sz="5500">
                <a:solidFill>
                  <a:srgbClr val="404040"/>
                </a:solidFill>
              </a:defRPr>
            </a:pPr>
            <a:r>
              <a:rPr lang="ko-KR" altLang="en-US" dirty="0"/>
              <a:t>온라인</a:t>
            </a:r>
            <a:r>
              <a:rPr lang="en-US" altLang="ko-KR" dirty="0"/>
              <a:t>/</a:t>
            </a:r>
            <a:r>
              <a:rPr lang="ko-KR" altLang="en-US" dirty="0"/>
              <a:t>오프라인 동시 진행 </a:t>
            </a:r>
            <a:r>
              <a:rPr lang="en-US" altLang="ko-KR" dirty="0"/>
              <a:t>(</a:t>
            </a:r>
            <a:r>
              <a:rPr lang="ko-KR" altLang="en-US" dirty="0"/>
              <a:t>오프라인 희망자 없을 시 온라인으로만</a:t>
            </a:r>
            <a:r>
              <a:rPr lang="en-US" altLang="ko-KR" dirty="0"/>
              <a:t>)</a:t>
            </a:r>
            <a:r>
              <a:rPr lang="ko-KR" altLang="en-US" dirty="0"/>
              <a:t> </a:t>
            </a:r>
            <a:endParaRPr lang="en-US" altLang="ko-KR" dirty="0"/>
          </a:p>
          <a:p>
            <a:pPr marL="685800" indent="-685800" algn="l" defTabSz="1828800">
              <a:buFont typeface="Arial" panose="020B0604020202020204" pitchFamily="34" charset="0"/>
              <a:buChar char="•"/>
              <a:defRPr sz="5500">
                <a:solidFill>
                  <a:srgbClr val="404040"/>
                </a:solidFill>
              </a:defRPr>
            </a:pPr>
            <a:endParaRPr lang="en-US" altLang="ko-KR" dirty="0"/>
          </a:p>
          <a:p>
            <a:pPr marL="685800" indent="-685800" algn="l" defTabSz="1828800">
              <a:buFont typeface="Arial" panose="020B0604020202020204" pitchFamily="34" charset="0"/>
              <a:buChar char="•"/>
              <a:defRPr sz="5500">
                <a:solidFill>
                  <a:srgbClr val="404040"/>
                </a:solidFill>
              </a:defRPr>
            </a:pPr>
            <a:r>
              <a:rPr lang="ko-KR" altLang="en-US" dirty="0"/>
              <a:t>현재 </a:t>
            </a:r>
            <a:r>
              <a:rPr lang="en-US" altLang="ko-KR" dirty="0"/>
              <a:t>7</a:t>
            </a:r>
            <a:r>
              <a:rPr lang="ko-KR" altLang="en-US" dirty="0"/>
              <a:t>명 </a:t>
            </a:r>
            <a:r>
              <a:rPr lang="en-US" altLang="ko-KR" dirty="0"/>
              <a:t>(</a:t>
            </a:r>
            <a:r>
              <a:rPr lang="ko-KR" altLang="en-US" dirty="0"/>
              <a:t>전원 영어 전형</a:t>
            </a:r>
            <a:r>
              <a:rPr lang="en-US" altLang="ko-KR" dirty="0"/>
              <a:t>)</a:t>
            </a:r>
            <a:r>
              <a:rPr lang="ko-KR" altLang="en-US" dirty="0"/>
              <a:t> 참석 예정 </a:t>
            </a:r>
            <a:endParaRPr lang="en-US" altLang="ko-KR" dirty="0"/>
          </a:p>
          <a:p>
            <a:pPr marL="685800" indent="-685800" algn="l" defTabSz="1828800">
              <a:buFont typeface="Arial" panose="020B0604020202020204" pitchFamily="34" charset="0"/>
              <a:buChar char="•"/>
              <a:defRPr sz="5500">
                <a:solidFill>
                  <a:srgbClr val="404040"/>
                </a:solidFill>
              </a:defRPr>
            </a:pPr>
            <a:endParaRPr lang="en-US" altLang="ko-KR" dirty="0"/>
          </a:p>
        </p:txBody>
      </p:sp>
      <p:pic>
        <p:nvPicPr>
          <p:cNvPr id="7" name="136119406_446988259810862_949669927878369366_n.jpeg" descr="136119406_446988259810862_949669927878369366_n.jpeg">
            <a:extLst>
              <a:ext uri="{FF2B5EF4-FFF2-40B4-BE49-F238E27FC236}">
                <a16:creationId xmlns:a16="http://schemas.microsoft.com/office/drawing/2014/main" id="{5D3646A5-E4DF-4FE9-A869-1D171C568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0549" y="462984"/>
            <a:ext cx="4119745" cy="252009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483835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 알고리즘"/>
          <p:cNvSpPr txBox="1"/>
          <p:nvPr/>
        </p:nvSpPr>
        <p:spPr>
          <a:xfrm>
            <a:off x="2437764" y="5925752"/>
            <a:ext cx="19508472" cy="1469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7" tIns="91437" rIns="91437" bIns="91437">
            <a:spAutoFit/>
          </a:bodyPr>
          <a:lstStyle>
            <a:lvl1pPr defTabSz="1828800">
              <a:defRPr sz="8000" b="1"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2</a:t>
            </a:r>
            <a:r>
              <a:rPr dirty="0"/>
              <a:t>월 </a:t>
            </a:r>
            <a:r>
              <a:rPr dirty="0" err="1"/>
              <a:t>공지사항</a:t>
            </a:r>
            <a:endParaRPr dirty="0"/>
          </a:p>
        </p:txBody>
      </p:sp>
      <p:sp>
        <p:nvSpPr>
          <p:cNvPr id="169" name="Line"/>
          <p:cNvSpPr/>
          <p:nvPr/>
        </p:nvSpPr>
        <p:spPr>
          <a:xfrm>
            <a:off x="1721597" y="7395392"/>
            <a:ext cx="20948697" cy="1"/>
          </a:xfrm>
          <a:prstGeom prst="line">
            <a:avLst/>
          </a:prstGeom>
          <a:ln w="50800">
            <a:solidFill>
              <a:srgbClr val="316FAC"/>
            </a:solidFill>
            <a:miter lim="400000"/>
          </a:ln>
        </p:spPr>
        <p:txBody>
          <a:bodyPr lIns="91437" tIns="91437" rIns="91437" bIns="91437"/>
          <a:lstStyle/>
          <a:p>
            <a:pPr algn="l"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0" name="Line"/>
          <p:cNvSpPr/>
          <p:nvPr/>
        </p:nvSpPr>
        <p:spPr>
          <a:xfrm>
            <a:off x="1721597" y="7395392"/>
            <a:ext cx="20948697" cy="1"/>
          </a:xfrm>
          <a:prstGeom prst="line">
            <a:avLst/>
          </a:prstGeom>
          <a:ln w="50800">
            <a:solidFill>
              <a:srgbClr val="872827"/>
            </a:solidFill>
            <a:miter lim="400000"/>
          </a:ln>
        </p:spPr>
        <p:txBody>
          <a:bodyPr lIns="91437" tIns="91437" rIns="91437" bIns="91437"/>
          <a:lstStyle/>
          <a:p>
            <a:pPr algn="l"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5" name="136119406_446988259810862_949669927878369366_n.jpeg" descr="136119406_446988259810862_949669927878369366_n.jpeg">
            <a:extLst>
              <a:ext uri="{FF2B5EF4-FFF2-40B4-BE49-F238E27FC236}">
                <a16:creationId xmlns:a16="http://schemas.microsoft.com/office/drawing/2014/main" id="{DB90B262-6C2F-47E8-85CA-CB349A581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5297" y="351693"/>
            <a:ext cx="4009781" cy="24528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236</Words>
  <Application>Microsoft Office PowerPoint</Application>
  <PresentationFormat>사용자 지정</PresentationFormat>
  <Paragraphs>58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6" baseType="lpstr">
      <vt:lpstr>Helvetica Neue</vt:lpstr>
      <vt:lpstr>Helvetica Neue Medium</vt:lpstr>
      <vt:lpstr>Arial</vt:lpstr>
      <vt:lpstr>Calibri</vt:lpstr>
      <vt:lpstr>Helvetica</vt:lpstr>
      <vt:lpstr>21_BasicWhite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WonJoo Roh</dc:creator>
  <cp:lastModifiedBy>Roh WonJoo</cp:lastModifiedBy>
  <cp:revision>15</cp:revision>
  <dcterms:modified xsi:type="dcterms:W3CDTF">2022-02-19T05:33:57Z</dcterms:modified>
</cp:coreProperties>
</file>